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046" r:id="rId2"/>
    <p:sldId id="2124" r:id="rId3"/>
    <p:sldId id="2035" r:id="rId4"/>
    <p:sldId id="2088" r:id="rId5"/>
    <p:sldId id="2091" r:id="rId6"/>
    <p:sldId id="2092" r:id="rId7"/>
    <p:sldId id="2112" r:id="rId8"/>
    <p:sldId id="2115" r:id="rId9"/>
    <p:sldId id="2113" r:id="rId10"/>
    <p:sldId id="2106" r:id="rId11"/>
    <p:sldId id="2102" r:id="rId12"/>
    <p:sldId id="2123" r:id="rId13"/>
    <p:sldId id="2116" r:id="rId14"/>
    <p:sldId id="2117" r:id="rId15"/>
    <p:sldId id="2103" r:id="rId16"/>
    <p:sldId id="2104" r:id="rId17"/>
    <p:sldId id="2105" r:id="rId18"/>
    <p:sldId id="2097" r:id="rId19"/>
    <p:sldId id="2098" r:id="rId20"/>
    <p:sldId id="2099" r:id="rId21"/>
    <p:sldId id="2100" r:id="rId22"/>
    <p:sldId id="2101" r:id="rId23"/>
    <p:sldId id="2111" r:id="rId24"/>
    <p:sldId id="2107" r:id="rId25"/>
    <p:sldId id="2108" r:id="rId26"/>
    <p:sldId id="2109" r:id="rId27"/>
    <p:sldId id="2110" r:id="rId28"/>
    <p:sldId id="2119" r:id="rId29"/>
    <p:sldId id="2122" r:id="rId30"/>
    <p:sldId id="2093" r:id="rId31"/>
    <p:sldId id="2094" r:id="rId32"/>
    <p:sldId id="2095" r:id="rId33"/>
    <p:sldId id="2080" r:id="rId34"/>
  </p:sldIdLst>
  <p:sldSz cx="24377650" cy="13716000"/>
  <p:notesSz cx="6858000" cy="9144000"/>
  <p:custDataLst>
    <p:tags r:id="rId37"/>
  </p:custData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0E05CA-5E56-449F-A59C-837576AA6958}">
          <p14:sldIdLst>
            <p14:sldId id="2046"/>
            <p14:sldId id="2124"/>
            <p14:sldId id="2035"/>
          </p14:sldIdLst>
        </p14:section>
        <p14:section name="Introduction" id="{13E17423-9DA5-4270-83FE-0B09B3F01F31}">
          <p14:sldIdLst>
            <p14:sldId id="2088"/>
            <p14:sldId id="2091"/>
            <p14:sldId id="2092"/>
          </p14:sldIdLst>
        </p14:section>
        <p14:section name="Background" id="{E5E442AB-CA9A-40FB-A73D-38FDC91D0ECA}">
          <p14:sldIdLst>
            <p14:sldId id="2112"/>
            <p14:sldId id="2115"/>
          </p14:sldIdLst>
        </p14:section>
        <p14:section name="BPSO" id="{CF80B8BD-A0A0-4D6A-A67E-DB8EEE4AF30B}">
          <p14:sldIdLst>
            <p14:sldId id="2113"/>
            <p14:sldId id="2106"/>
            <p14:sldId id="2102"/>
            <p14:sldId id="2123"/>
            <p14:sldId id="2116"/>
            <p14:sldId id="2117"/>
            <p14:sldId id="2103"/>
            <p14:sldId id="2104"/>
            <p14:sldId id="2105"/>
          </p14:sldIdLst>
        </p14:section>
        <p14:section name="Tree Based Algorithm" id="{601C6C2F-D93D-47F2-9337-21404C6E43BB}">
          <p14:sldIdLst>
            <p14:sldId id="2097"/>
            <p14:sldId id="2098"/>
            <p14:sldId id="2099"/>
            <p14:sldId id="2100"/>
            <p14:sldId id="2101"/>
          </p14:sldIdLst>
        </p14:section>
        <p14:section name="Results" id="{BDCEE14D-6151-4DDF-B363-AB89699A59F9}">
          <p14:sldIdLst>
            <p14:sldId id="2111"/>
            <p14:sldId id="2107"/>
            <p14:sldId id="2108"/>
            <p14:sldId id="2109"/>
            <p14:sldId id="2110"/>
            <p14:sldId id="2119"/>
            <p14:sldId id="2122"/>
          </p14:sldIdLst>
        </p14:section>
        <p14:section name="Conclusion" id="{31048F36-8D7D-416E-BC4D-CBE690D64975}">
          <p14:sldIdLst>
            <p14:sldId id="2093"/>
          </p14:sldIdLst>
        </p14:section>
        <p14:section name="Future Expansion" id="{98597B00-1CD7-47FF-94F1-5BA41B7B2322}">
          <p14:sldIdLst>
            <p14:sldId id="2094"/>
          </p14:sldIdLst>
        </p14:section>
        <p14:section name="References" id="{D1FD643C-54AC-4D9A-90AE-3DD7F5865C18}">
          <p14:sldIdLst>
            <p14:sldId id="2095"/>
          </p14:sldIdLst>
        </p14:section>
        <p14:section name="Thank You" id="{D7892806-1635-41C9-A395-21C35424F284}">
          <p14:sldIdLst>
            <p14:sldId id="20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>
    <p:extLst/>
  </p:cmAuthor>
  <p:cmAuthor id="2" name="Microsoft Office User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79"/>
    <a:srgbClr val="3B1F4D"/>
    <a:srgbClr val="000000"/>
    <a:srgbClr val="00B8DB"/>
    <a:srgbClr val="EC72A5"/>
    <a:srgbClr val="2D1E42"/>
    <a:srgbClr val="583F52"/>
    <a:srgbClr val="4AEDDE"/>
    <a:srgbClr val="F6DC0D"/>
    <a:srgbClr val="FDE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6202" autoAdjust="0"/>
  </p:normalViewPr>
  <p:slideViewPr>
    <p:cSldViewPr snapToGrid="0" snapToObjects="1">
      <p:cViewPr varScale="1">
        <p:scale>
          <a:sx n="46" d="100"/>
          <a:sy n="46" d="100"/>
        </p:scale>
        <p:origin x="173" y="77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45C89B-64D1-48CF-AB41-F02467846E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057E4-7925-4E94-98C5-7F0F018CA4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D1E92-4652-42C1-9C39-18E067FCA668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0C3BC-8C3E-4026-B6CD-AFF1FF5B92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F89E2-8856-469B-B5DA-BC4DB2B9E0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F730D-1F7A-4FD5-AA39-EDBAAB146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756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/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433683" y="3094762"/>
            <a:ext cx="6550131" cy="75159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901752" y="3940389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2436714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391268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905212" y="1952726"/>
            <a:ext cx="8420998" cy="8420998"/>
          </a:xfrm>
          <a:custGeom>
            <a:avLst/>
            <a:gdLst>
              <a:gd name="connsiteX0" fmla="*/ 1794805 w 3589610"/>
              <a:gd name="connsiteY0" fmla="*/ 0 h 3589610"/>
              <a:gd name="connsiteX1" fmla="*/ 3589610 w 3589610"/>
              <a:gd name="connsiteY1" fmla="*/ 1794805 h 3589610"/>
              <a:gd name="connsiteX2" fmla="*/ 1794805 w 3589610"/>
              <a:gd name="connsiteY2" fmla="*/ 3589610 h 3589610"/>
              <a:gd name="connsiteX3" fmla="*/ 0 w 3589610"/>
              <a:gd name="connsiteY3" fmla="*/ 1794805 h 3589610"/>
              <a:gd name="connsiteX4" fmla="*/ 1794805 w 3589610"/>
              <a:gd name="connsiteY4" fmla="*/ 0 h 358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610" h="3589610">
                <a:moveTo>
                  <a:pt x="1794805" y="0"/>
                </a:moveTo>
                <a:cubicBezTo>
                  <a:pt x="2786048" y="0"/>
                  <a:pt x="3589610" y="803562"/>
                  <a:pt x="3589610" y="1794805"/>
                </a:cubicBezTo>
                <a:cubicBezTo>
                  <a:pt x="3589610" y="2786048"/>
                  <a:pt x="2786048" y="3589610"/>
                  <a:pt x="1794805" y="3589610"/>
                </a:cubicBezTo>
                <a:cubicBezTo>
                  <a:pt x="803562" y="3589610"/>
                  <a:pt x="0" y="2786048"/>
                  <a:pt x="0" y="1794805"/>
                </a:cubicBezTo>
                <a:cubicBezTo>
                  <a:pt x="0" y="803562"/>
                  <a:pt x="803562" y="0"/>
                  <a:pt x="179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2" r:id="rId3"/>
    <p:sldLayoutId id="2147483958" r:id="rId4"/>
    <p:sldLayoutId id="2147483959" r:id="rId5"/>
    <p:sldLayoutId id="2147483960" r:id="rId6"/>
    <p:sldLayoutId id="2147483953" r:id="rId7"/>
    <p:sldLayoutId id="2147483956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1"/>
          <p:cNvSpPr txBox="1"/>
          <p:nvPr/>
        </p:nvSpPr>
        <p:spPr>
          <a:xfrm>
            <a:off x="639087" y="2607993"/>
            <a:ext cx="23824276" cy="1615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latin typeface="Georgia" panose="02040502050405020303" pitchFamily="18" charset="0"/>
                <a:ea typeface="Nunito" charset="0"/>
                <a:cs typeface="Calibri" panose="020F0502020204030204" pitchFamily="34" charset="0"/>
              </a:rPr>
              <a:t>SEARCH AND OPTIMIZATION</a:t>
            </a:r>
          </a:p>
          <a:p>
            <a:pPr algn="ctr"/>
            <a:r>
              <a:rPr lang="en-US" sz="8800" b="1" spc="300" dirty="0">
                <a:latin typeface="Georgia" panose="02040502050405020303" pitchFamily="18" charset="0"/>
                <a:ea typeface="Nunito" charset="0"/>
                <a:cs typeface="Calibri" panose="020F0502020204030204" pitchFamily="34" charset="0"/>
              </a:rPr>
              <a:t>ALGORITHMS FOR </a:t>
            </a:r>
          </a:p>
          <a:p>
            <a:pPr algn="ctr">
              <a:lnSpc>
                <a:spcPct val="150000"/>
              </a:lnSpc>
              <a:spcAft>
                <a:spcPts val="300"/>
              </a:spcAft>
            </a:pPr>
            <a:r>
              <a:rPr lang="en-US" sz="8800" b="1" spc="300" dirty="0">
                <a:latin typeface="Georgia" panose="02040502050405020303" pitchFamily="18" charset="0"/>
                <a:ea typeface="Nunito" charset="0"/>
                <a:cs typeface="Calibri" panose="020F0502020204030204" pitchFamily="34" charset="0"/>
              </a:rPr>
              <a:t>BINARY IMAGE COMPRESSION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US" sz="7200" dirty="0">
                <a:latin typeface="Georgia" panose="02040502050405020303" pitchFamily="18" charset="0"/>
                <a:cs typeface="Calibri" panose="020F0502020204030204" pitchFamily="34" charset="0"/>
              </a:rPr>
              <a:t>				      - Reetu Hooda</a:t>
            </a:r>
          </a:p>
          <a:p>
            <a:pPr lvl="8">
              <a:lnSpc>
                <a:spcPct val="150000"/>
              </a:lnSpc>
            </a:pPr>
            <a:r>
              <a:rPr lang="en-US" sz="6000" dirty="0">
                <a:latin typeface="Georgia" panose="02040502050405020303" pitchFamily="18" charset="0"/>
                <a:cs typeface="Calibri" panose="020F0502020204030204" pitchFamily="34" charset="0"/>
              </a:rPr>
              <a:t>	</a:t>
            </a:r>
            <a:r>
              <a:rPr lang="en-US" sz="6000" u="sng" dirty="0">
                <a:latin typeface="Georgia" panose="02040502050405020303" pitchFamily="18" charset="0"/>
                <a:cs typeface="Calibri" panose="020F0502020204030204" pitchFamily="34" charset="0"/>
              </a:rPr>
              <a:t>Committee:</a:t>
            </a:r>
          </a:p>
          <a:p>
            <a:pPr lvl="8"/>
            <a:r>
              <a:rPr lang="en-US" sz="6000" dirty="0">
                <a:latin typeface="Georgia" panose="02040502050405020303" pitchFamily="18" charset="0"/>
                <a:cs typeface="Calibri" panose="020F0502020204030204" pitchFamily="34" charset="0"/>
              </a:rPr>
              <a:t>	Dr. W. David Pan</a:t>
            </a:r>
          </a:p>
          <a:p>
            <a:pPr lvl="8"/>
            <a:r>
              <a:rPr lang="en-US" sz="6000" dirty="0">
                <a:latin typeface="Georgia" panose="02040502050405020303" pitchFamily="18" charset="0"/>
                <a:cs typeface="Calibri" panose="020F0502020204030204" pitchFamily="34" charset="0"/>
              </a:rPr>
              <a:t>	Dr. B. Earl Wells</a:t>
            </a:r>
          </a:p>
          <a:p>
            <a:pPr lvl="8"/>
            <a:r>
              <a:rPr lang="en-US" sz="6000" dirty="0">
                <a:latin typeface="Georgia" panose="02040502050405020303" pitchFamily="18" charset="0"/>
                <a:cs typeface="Calibri" panose="020F0502020204030204" pitchFamily="34" charset="0"/>
              </a:rPr>
              <a:t>	Dr. </a:t>
            </a:r>
            <a:r>
              <a:rPr lang="en-US" sz="6000" dirty="0" err="1">
                <a:latin typeface="Georgia" panose="02040502050405020303" pitchFamily="18" charset="0"/>
                <a:cs typeface="Calibri" panose="020F0502020204030204" pitchFamily="34" charset="0"/>
              </a:rPr>
              <a:t>Seong</a:t>
            </a:r>
            <a:r>
              <a:rPr lang="en-US" sz="6000" dirty="0">
                <a:latin typeface="Georgia" panose="02040502050405020303" pitchFamily="18" charset="0"/>
                <a:cs typeface="Calibri" panose="020F0502020204030204" pitchFamily="34" charset="0"/>
              </a:rPr>
              <a:t>-Moo </a:t>
            </a:r>
            <a:r>
              <a:rPr lang="en-US" sz="6000" dirty="0" err="1">
                <a:latin typeface="Georgia" panose="02040502050405020303" pitchFamily="18" charset="0"/>
                <a:cs typeface="Calibri" panose="020F0502020204030204" pitchFamily="34" charset="0"/>
              </a:rPr>
              <a:t>Yoo</a:t>
            </a:r>
            <a:endParaRPr lang="en-US" sz="6000" dirty="0"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endParaRPr lang="en-US" sz="6600" b="1" dirty="0">
              <a:latin typeface="Georgia" panose="02040502050405020303" pitchFamily="18" charset="0"/>
            </a:endParaRPr>
          </a:p>
          <a:p>
            <a:pPr marL="1143000" indent="-1143000" algn="ctr">
              <a:lnSpc>
                <a:spcPct val="150000"/>
              </a:lnSpc>
              <a:spcAft>
                <a:spcPts val="300"/>
              </a:spcAft>
              <a:buFontTx/>
              <a:buChar char="-"/>
            </a:pPr>
            <a:endParaRPr lang="en-US" sz="7200" dirty="0"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algn="ctr"/>
            <a:endParaRPr lang="en-US" sz="8800" b="1" spc="300" dirty="0">
              <a:latin typeface="Georgia" panose="02040502050405020303" pitchFamily="18" charset="0"/>
              <a:ea typeface="Nunito" charset="0"/>
              <a:cs typeface="Calibri" panose="020F0502020204030204" pitchFamily="34" charset="0"/>
            </a:endParaRPr>
          </a:p>
          <a:p>
            <a:pPr algn="ctr"/>
            <a:endParaRPr lang="en-US" sz="8800" b="1" spc="300" dirty="0">
              <a:latin typeface="Georgia" panose="02040502050405020303" pitchFamily="18" charset="0"/>
              <a:ea typeface="Nunito" charset="0"/>
              <a:cs typeface="Nunito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0" y="-1582768"/>
            <a:ext cx="24377650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3642597-54CD-405E-9529-339850F42AC6}"/>
              </a:ext>
            </a:extLst>
          </p:cNvPr>
          <p:cNvSpPr txBox="1"/>
          <p:nvPr/>
        </p:nvSpPr>
        <p:spPr>
          <a:xfrm>
            <a:off x="222384" y="12134535"/>
            <a:ext cx="529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ECE Department</a:t>
            </a:r>
          </a:p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sz="4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April 2018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DF9C6D-5A62-4FF2-999D-01514A509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365" y="11430507"/>
            <a:ext cx="5299491" cy="2172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299421" y="577576"/>
            <a:ext cx="54573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21ED37-FB60-422C-9670-8FEF668C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58" y="2203936"/>
            <a:ext cx="11262374" cy="7385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D42624-2D38-45AD-AAFE-63CFD247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611" y="2203936"/>
            <a:ext cx="11579546" cy="7763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A252C4-3546-4FD3-BF8A-3C96B46E0213}"/>
              </a:ext>
            </a:extLst>
          </p:cNvPr>
          <p:cNvSpPr txBox="1"/>
          <p:nvPr/>
        </p:nvSpPr>
        <p:spPr>
          <a:xfrm>
            <a:off x="5213795" y="9627439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8X8 image.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0A377-8165-4C24-BD4F-2DAC795ACE33}"/>
              </a:ext>
            </a:extLst>
          </p:cNvPr>
          <p:cNvSpPr txBox="1"/>
          <p:nvPr/>
        </p:nvSpPr>
        <p:spPr>
          <a:xfrm>
            <a:off x="1299421" y="10546196"/>
            <a:ext cx="220060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image is divided into uniform sized blocks.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scan paths for all the blocks are recorded as “Direction bits”.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interval sequences are generated following a scan path.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AFF589-68D1-4932-8402-3AF341E94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5941" y="12003869"/>
            <a:ext cx="3715632" cy="1522916"/>
          </a:xfrm>
          <a:prstGeom prst="rect">
            <a:avLst/>
          </a:prstGeom>
        </p:spPr>
      </p:pic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1A73C866-F4C0-45C4-8A13-4EBF082BE61B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5488181-0D96-4DC8-B8AB-6986496F6B84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5E65144-B1E8-4608-93DD-2BDD479E13AA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4D96F6A-BCBA-4EC6-ABBF-56752B745983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00DE773-9660-4ABA-B0A1-C478DF22CA8A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981C7C50-E9A1-4EE9-8B66-0B1D7DB26003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67C8612-CB46-4713-BCCF-7E093AF96901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89812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249359" y="647233"/>
            <a:ext cx="6164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CCBE2-295D-49A1-9C4B-DE78EE46F024}"/>
              </a:ext>
            </a:extLst>
          </p:cNvPr>
          <p:cNvSpPr txBox="1"/>
          <p:nvPr/>
        </p:nvSpPr>
        <p:spPr>
          <a:xfrm>
            <a:off x="991451" y="2203937"/>
            <a:ext cx="22677497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As the no. of blocks    , Search space   , Dimension   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Complexity increases with # of blocks.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Role of BPSO: Search for the best solution in the huge search space of combination of block scanning directions.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F23A7-F464-4C93-8E08-CF53B0E4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73" y="4417791"/>
            <a:ext cx="8386739" cy="488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D0718-2F56-43DE-B7D6-AE82E45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6073" y="12106939"/>
            <a:ext cx="3715632" cy="1522916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F058140-BB8C-4CF1-B979-585984B12F00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F6AACF1-5591-4137-B89B-4033C1DD3A03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D6FFD8-CF93-42C9-AC61-A11C98C171F6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E80D018-9C75-4FEF-A1C6-6B212A84EB9A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2598B1D-2193-469F-A16E-5904502B507D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B1B4F42-097F-4BF9-AA76-272CBE573BC0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035DC7D-DE4B-4D45-AF3E-BBE27AD11A51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12E14A-B360-4E52-A780-03B6229C16E6}"/>
              </a:ext>
            </a:extLst>
          </p:cNvPr>
          <p:cNvCxnSpPr>
            <a:cxnSpLocks/>
          </p:cNvCxnSpPr>
          <p:nvPr/>
        </p:nvCxnSpPr>
        <p:spPr>
          <a:xfrm flipV="1">
            <a:off x="8088924" y="2321167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10BA69E-35B8-402D-9475-9A6D0833B087}"/>
              </a:ext>
            </a:extLst>
          </p:cNvPr>
          <p:cNvCxnSpPr>
            <a:cxnSpLocks/>
          </p:cNvCxnSpPr>
          <p:nvPr/>
        </p:nvCxnSpPr>
        <p:spPr>
          <a:xfrm flipV="1">
            <a:off x="17266742" y="2368059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4D2FD0-AD08-4E58-8D29-E345C088F022}"/>
              </a:ext>
            </a:extLst>
          </p:cNvPr>
          <p:cNvCxnSpPr>
            <a:cxnSpLocks/>
          </p:cNvCxnSpPr>
          <p:nvPr/>
        </p:nvCxnSpPr>
        <p:spPr>
          <a:xfrm flipV="1">
            <a:off x="13054182" y="2321167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rapezoid 23">
                <a:extLst>
                  <a:ext uri="{FF2B5EF4-FFF2-40B4-BE49-F238E27FC236}">
                    <a16:creationId xmlns:a16="http://schemas.microsoft.com/office/drawing/2014/main" id="{3770F950-1075-4D8E-92A4-0F3EA853EF2D}"/>
                  </a:ext>
                </a:extLst>
              </p:cNvPr>
              <p:cNvSpPr/>
              <p:nvPr/>
            </p:nvSpPr>
            <p:spPr>
              <a:xfrm>
                <a:off x="13644639" y="4970585"/>
                <a:ext cx="8207171" cy="4393739"/>
              </a:xfrm>
              <a:prstGeom prst="trapezoid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5400" b="1" dirty="0">
                    <a:ln w="0"/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Image = 256X256</a:t>
                </a:r>
              </a:p>
              <a:p>
                <a:pPr algn="ctr"/>
                <a:r>
                  <a:rPr lang="en-US" sz="5400" b="1" dirty="0">
                    <a:ln w="0"/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Block size = 8X8</a:t>
                </a:r>
              </a:p>
              <a:p>
                <a:pPr algn="ctr"/>
                <a:r>
                  <a:rPr lang="en-US" sz="5400" b="1" dirty="0">
                    <a:ln w="0"/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Blocks = 1024</a:t>
                </a:r>
              </a:p>
              <a:p>
                <a:pPr algn="ctr"/>
                <a:r>
                  <a:rPr lang="en-US" sz="5400" b="1" dirty="0">
                    <a:ln w="0"/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Complexity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1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1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5400" b="1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𝟏𝟎𝟐𝟒</m:t>
                        </m:r>
                      </m:sup>
                    </m:sSup>
                  </m:oMath>
                </a14:m>
                <a:endParaRPr lang="en-US" sz="5400" b="1" dirty="0">
                  <a:ln w="0"/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Trapezoid 23">
                <a:extLst>
                  <a:ext uri="{FF2B5EF4-FFF2-40B4-BE49-F238E27FC236}">
                    <a16:creationId xmlns:a16="http://schemas.microsoft.com/office/drawing/2014/main" id="{3770F950-1075-4D8E-92A4-0F3EA853E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4639" y="4970585"/>
                <a:ext cx="8207171" cy="4393739"/>
              </a:xfrm>
              <a:prstGeom prst="trapezoid">
                <a:avLst/>
              </a:prstGeom>
              <a:blipFill>
                <a:blip r:embed="rId4"/>
                <a:stretch>
                  <a:fillRect b="-1096"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249359" y="647233"/>
            <a:ext cx="6164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CCBE2-295D-49A1-9C4B-DE78EE46F024}"/>
              </a:ext>
            </a:extLst>
          </p:cNvPr>
          <p:cNvSpPr txBox="1"/>
          <p:nvPr/>
        </p:nvSpPr>
        <p:spPr>
          <a:xfrm>
            <a:off x="991451" y="2203937"/>
            <a:ext cx="22677497" cy="11587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u="sng" dirty="0">
                <a:latin typeface="Calibri" panose="020F0502020204030204" pitchFamily="34" charset="0"/>
                <a:cs typeface="Calibri" panose="020F0502020204030204" pitchFamily="34" charset="0"/>
              </a:rPr>
              <a:t>Parameter initialization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	Particles are initialized with a vector.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Block are scanned in two directions               values in vector are</a:t>
            </a:r>
          </a:p>
          <a:p>
            <a:pPr lvl="1">
              <a:spcAft>
                <a:spcPts val="1800"/>
              </a:spcAft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discrete.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u="sng" dirty="0">
                <a:latin typeface="Calibri" panose="020F0502020204030204" pitchFamily="34" charset="0"/>
                <a:cs typeface="Calibri" panose="020F0502020204030204" pitchFamily="34" charset="0"/>
              </a:rPr>
              <a:t>Data structure of a particle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	Current position.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	Best position so far.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	Velocity of each particle.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	Fitness value.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D0718-2F56-43DE-B7D6-AE82E452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73" y="12016368"/>
            <a:ext cx="3715632" cy="1522916"/>
          </a:xfrm>
          <a:prstGeom prst="rect">
            <a:avLst/>
          </a:prstGeom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F058140-BB8C-4CF1-B979-585984B12F00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F6AACF1-5591-4137-B89B-4033C1DD3A03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E3D6FFD8-CF93-42C9-AC61-A11C98C171F6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3E80D018-9C75-4FEF-A1C6-6B212A84EB9A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2598B1D-2193-469F-A16E-5904502B507D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BB1B4F42-097F-4BF9-AA76-272CBE573BC0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035DC7D-DE4B-4D45-AF3E-BBE27AD11A51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9AF23FB-17AA-4F92-8EA6-A5712D1A7681}"/>
              </a:ext>
            </a:extLst>
          </p:cNvPr>
          <p:cNvSpPr/>
          <p:nvPr/>
        </p:nvSpPr>
        <p:spPr>
          <a:xfrm>
            <a:off x="13980563" y="4731645"/>
            <a:ext cx="2184201" cy="55823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793995" y="694630"/>
            <a:ext cx="6659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BPSO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9069BF-3634-4010-86CF-8E4B98CACB21}"/>
                  </a:ext>
                </a:extLst>
              </p:cNvPr>
              <p:cNvSpPr txBox="1"/>
              <p:nvPr/>
            </p:nvSpPr>
            <p:spPr>
              <a:xfrm>
                <a:off x="990753" y="2078422"/>
                <a:ext cx="21558289" cy="11559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 of particles : N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Dimension: 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800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800" i="0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4800" i="0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4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ⅈ</m:t>
                        </m:r>
                      </m:e>
                      <m:sup>
                        <m:r>
                          <a:rPr lang="en-US" sz="480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 :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,.......,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𝑖𝐷</m:t>
                            </m:r>
                          </m:sub>
                        </m:sSub>
                      </m:e>
                    </m:d>
                  </m:oMath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Velocity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,.......,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𝑖𝐷</m:t>
                            </m:r>
                          </m:sub>
                        </m:sSub>
                      </m:e>
                    </m:d>
                  </m:oMath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Personal best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,.......,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𝑖𝐷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Global best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4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,.......,</m:t>
                        </m:r>
                        <m:sSub>
                          <m:sSubPr>
                            <m:ctrlPr>
                              <a:rPr lang="en-US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𝑔𝐷</m:t>
                            </m:r>
                          </m:sub>
                        </m:sSub>
                      </m:e>
                    </m:d>
                  </m:oMath>
                </a14:m>
                <a:endParaRPr lang="en-US" sz="4800" i="1" dirty="0"/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Velocity update:</a:t>
                </a:r>
              </a:p>
              <a:p>
                <a:pPr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685800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Position update:</a:t>
                </a:r>
              </a:p>
              <a:p>
                <a:pPr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19069BF-3634-4010-86CF-8E4B98CAC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53" y="2078422"/>
                <a:ext cx="21558289" cy="11559959"/>
              </a:xfrm>
              <a:prstGeom prst="rect">
                <a:avLst/>
              </a:prstGeom>
              <a:blipFill>
                <a:blip r:embed="rId2"/>
                <a:stretch>
                  <a:fillRect l="-1188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08706D-A9E0-4D84-9F3D-4535A9887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5813" y="12115465"/>
            <a:ext cx="3715632" cy="1522916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75DFF4EE-B2FD-48AC-A462-6694CD5885A6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8C451C85-FB81-4729-A9AC-E0EC3CAF58D7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77CDFF1-2E7A-4D65-94C4-DAD820423DD6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FBF1E776-D56A-4CF1-836C-DFDF3B790D98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69044FA-3495-4160-B77E-5916A82406F1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BDDCE009-14A1-4870-91AB-FC59DC6D7873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F4BCF8E-C84D-4AC5-B44E-D8D7DF9DD171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Terminator 4">
                <a:extLst>
                  <a:ext uri="{FF2B5EF4-FFF2-40B4-BE49-F238E27FC236}">
                    <a16:creationId xmlns:a16="http://schemas.microsoft.com/office/drawing/2014/main" id="{A1F8EE8E-AF23-4517-B4F0-A00E95FAB2B2}"/>
                  </a:ext>
                </a:extLst>
              </p:cNvPr>
              <p:cNvSpPr/>
              <p:nvPr/>
            </p:nvSpPr>
            <p:spPr>
              <a:xfrm>
                <a:off x="1501515" y="9877892"/>
                <a:ext cx="14277847" cy="804844"/>
              </a:xfrm>
              <a:prstGeom prst="flowChartTerminator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𝑔𝑑</m:t>
                              </m:r>
                            </m:sub>
                          </m:s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e>
                      </m:d>
                      <m:r>
                        <a:rPr lang="en-US" sz="4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Flowchart: Terminator 4">
                <a:extLst>
                  <a:ext uri="{FF2B5EF4-FFF2-40B4-BE49-F238E27FC236}">
                    <a16:creationId xmlns:a16="http://schemas.microsoft.com/office/drawing/2014/main" id="{A1F8EE8E-AF23-4517-B4F0-A00E95FAB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515" y="9877892"/>
                <a:ext cx="14277847" cy="804844"/>
              </a:xfrm>
              <a:prstGeom prst="flowChartTerminator">
                <a:avLst/>
              </a:prstGeom>
              <a:blipFill>
                <a:blip r:embed="rId5"/>
                <a:stretch>
                  <a:fillRect t="-447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7CA7D9-85EA-4740-8C57-A8EA29B78AD3}"/>
                  </a:ext>
                </a:extLst>
              </p:cNvPr>
              <p:cNvSpPr txBox="1"/>
              <p:nvPr/>
            </p:nvSpPr>
            <p:spPr>
              <a:xfrm>
                <a:off x="-1906391" y="10872382"/>
                <a:ext cx="21137528" cy="3724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𝑖𝑓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𝑟𝑎𝑛𝑑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4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𝑖𝑑</m:t>
                          </m:r>
                        </m:sub>
                      </m:sSub>
                      <m:r>
                        <a:rPr lang="en-US" sz="4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4400" dirty="0"/>
              </a:p>
              <a:p>
                <a:pPr algn="ctr"/>
                <a:r>
                  <a:rPr lang="en-US" sz="4400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4400" i="1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𝑙𝑠𝑒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44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4400">
                        <a:latin typeface="Cambria Math" panose="02040503050406030204" pitchFamily="18" charset="0"/>
                      </a:rPr>
                      <m:t>                    </m:t>
                    </m:r>
                  </m:oMath>
                </a14:m>
                <a:r>
                  <a:rPr lang="en-US" sz="4400" dirty="0"/>
                  <a:t>where,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4400" dirty="0"/>
              </a:p>
              <a:p>
                <a:pPr algn="ctr"/>
                <a:endParaRPr lang="en-US" sz="4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7CA7D9-85EA-4740-8C57-A8EA29B78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06391" y="10872382"/>
                <a:ext cx="21137528" cy="3724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F5BBD6-7ACF-4B4D-85E1-213BA143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0814" y="882339"/>
            <a:ext cx="8762571" cy="84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8BDC24-F082-4FB0-A5B3-3061CDCC1E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10340" y="783103"/>
            <a:ext cx="10732573" cy="1292690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5111262" y="479924"/>
            <a:ext cx="2346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FLOWCHART OF THE BPSO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B142B-2C24-4B73-99B9-923A1FB7D81C}"/>
                  </a:ext>
                </a:extLst>
              </p:cNvPr>
              <p:cNvSpPr txBox="1"/>
              <p:nvPr/>
            </p:nvSpPr>
            <p:spPr>
              <a:xfrm>
                <a:off x="11041848" y="1857657"/>
                <a:ext cx="13041827" cy="17297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Fitness value: Compressed file size.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Factors influencing the velocity:</a:t>
                </a:r>
              </a:p>
              <a:p>
                <a:pPr marL="1600017" lvl="1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46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Momentum term</a:t>
                </a: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US" sz="4600" i="1">
                        <a:latin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46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514234" lvl="2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Incorporates the effect of previous velocity on  current velocity.</a:t>
                </a:r>
              </a:p>
              <a:p>
                <a:pPr marL="2514234" lvl="2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Larger value of </a:t>
                </a:r>
                <a14:m>
                  <m:oMath xmlns:m="http://schemas.openxmlformats.org/officeDocument/2006/math">
                    <m:r>
                      <a:rPr lang="en-US" sz="46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4600" b="0" i="0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improves global search capability.</a:t>
                </a:r>
              </a:p>
              <a:p>
                <a:pPr marL="2514234" lvl="2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Smaller value of </a:t>
                </a:r>
                <a14:m>
                  <m:oMath xmlns:m="http://schemas.openxmlformats.org/officeDocument/2006/math">
                    <m:r>
                      <a:rPr lang="en-US" sz="46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improves the partial search capability.    </a:t>
                </a:r>
              </a:p>
              <a:p>
                <a:pPr marL="1600017" lvl="1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Cognitive component</a:t>
                </a: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)</a:t>
                </a:r>
              </a:p>
              <a:p>
                <a:pPr marL="2514234" lvl="2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Distance from the personal best.</a:t>
                </a:r>
              </a:p>
              <a:p>
                <a:pPr marL="1600017" lvl="1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Social component </a:t>
                </a: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4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𝑔𝑑</m:t>
                            </m:r>
                          </m:sub>
                        </m:sSub>
                        <m:r>
                          <a:rPr lang="en-US" sz="4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600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d>
                    <m:r>
                      <a:rPr lang="en-US" sz="4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6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514234" lvl="2" indent="-6858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Distance from the global best.</a:t>
                </a:r>
              </a:p>
              <a:p>
                <a:pPr lvl="1"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Aft>
                    <a:spcPts val="1800"/>
                  </a:spcAft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8B142B-2C24-4B73-99B9-923A1FB7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848" y="1857657"/>
                <a:ext cx="13041827" cy="17297620"/>
              </a:xfrm>
              <a:prstGeom prst="rect">
                <a:avLst/>
              </a:prstGeom>
              <a:blipFill>
                <a:blip r:embed="rId3"/>
                <a:stretch>
                  <a:fillRect l="-1822" t="-740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62F6690-4B7D-4A67-8A76-8704F07D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781" y="12245544"/>
            <a:ext cx="3228947" cy="1323440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1B9BDA1-3E42-4990-BE09-9AB777119370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6B5B602-F456-4DC7-9853-1871C55893F5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2C375D8-D831-40AA-A865-D792319537FD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D4504EC-13C8-45F9-A347-AF2D551A5D73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C3D8F76-C54B-4164-A8B6-FFA0E0E09596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66798C9-6C04-4AB1-8A78-820C9207F454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5799C15E-0D8D-4346-B54D-0EDF9342C4A0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0972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135041" y="677831"/>
            <a:ext cx="16881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PARTICLE HISTORY PRESERVATION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EAC5D-8DB2-4421-BEF6-9F61CFBC4D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78254" y="1938085"/>
            <a:ext cx="10160461" cy="7670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54AB9-6717-425F-81F0-475E4BD33691}"/>
              </a:ext>
            </a:extLst>
          </p:cNvPr>
          <p:cNvSpPr txBox="1"/>
          <p:nvPr/>
        </p:nvSpPr>
        <p:spPr>
          <a:xfrm>
            <a:off x="1199399" y="9908172"/>
            <a:ext cx="2197885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Involvement of random numbers causes evaluation of same solution, which affects computational complexity and time consumption.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Solution : Record history of all previously visited locations and its fitness values.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Avoids redundant fitness calculations.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1C52A-B306-486E-B060-96158917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8292" y="12293600"/>
            <a:ext cx="3124996" cy="1280834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B8FFB6F-6AFE-4014-AFA4-9AE999F2E5A5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3C3C448-F859-43F7-BC6D-4B247DEBAF8B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0889391-63BB-4324-8AE6-9FB978DD0473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18559B6E-E9D5-4399-AF0A-0DD120D55E66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98583C9A-EF0F-4038-875C-89214FBE7638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059C29B-ED03-48B1-BB6D-1628C203E08E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EDA5A42-86E3-42FF-8170-04C56C9F3D57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4271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3750105" y="607095"/>
            <a:ext cx="95588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FITNESS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B5C2E-10C8-47EB-9E72-0DAFF5C9A38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7" y="607095"/>
            <a:ext cx="12821635" cy="12826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A110FB-8FFE-42C1-AC35-14369C7C9DA1}"/>
              </a:ext>
            </a:extLst>
          </p:cNvPr>
          <p:cNvSpPr txBox="1"/>
          <p:nvPr/>
        </p:nvSpPr>
        <p:spPr>
          <a:xfrm>
            <a:off x="13750105" y="2071577"/>
            <a:ext cx="9833550" cy="10341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Objective function : maps the search space to function space.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Maxima and minima of objective function: not directly known.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Different scanning path determines fitness value.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Fitness value determines the optimality of the set of parameters.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Data compression utility: bzip2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With every iteration new direction bits are generated.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Best fitness value : Global best.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34484-9679-4C72-A366-94FF391F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2832" y="12553007"/>
            <a:ext cx="2558736" cy="1048742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17324CA-B4BE-4F11-8B3C-2D33B1573FCD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8999941-CAF0-47B1-89C2-80355FF49017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C9016831-82CE-423F-B2D8-00954A7E31BA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C92C8CA7-6688-4A45-8AD4-7D9C5FBDA114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1B6547A-630F-465B-851C-109A02F18111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ED97377-C91C-4FB9-A651-B5FD2B3FE9C0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EBC03AF-51EE-4A35-A32A-3BC4B7DBF12F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1464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6189592" y="757387"/>
            <a:ext cx="4807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DECODER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53299-FC41-4CF9-BBE1-0B81E340BF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227" y="1078523"/>
            <a:ext cx="14945557" cy="12163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03ACBC-B5C8-494A-AE95-5FA8F11B8AC7}"/>
                  </a:ext>
                </a:extLst>
              </p:cNvPr>
              <p:cNvSpPr txBox="1"/>
              <p:nvPr/>
            </p:nvSpPr>
            <p:spPr>
              <a:xfrm>
                <a:off x="15497908" y="2080826"/>
                <a:ext cx="8047662" cy="1158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Binary nature offers an advantage.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Location of 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"0"</m:t>
                    </m:r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4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</m:t>
                    </m:r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completely determines the original binary image.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Direction bits: helps to decode the intervals to convert back to location indices.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DB is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</m:t>
                    </m:r>
                    <m:r>
                      <a:rPr lang="en-US" sz="4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4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</m:t>
                    </m:r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: overlay pixels horizontally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DB is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"0"</m:t>
                    </m:r>
                  </m:oMath>
                </a14:m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: overlay pixels vertically.</a:t>
                </a:r>
              </a:p>
              <a:p>
                <a:pPr marL="571500" indent="-571500"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Lossless check.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03ACBC-B5C8-494A-AE95-5FA8F11B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908" y="2080826"/>
                <a:ext cx="8047662" cy="11587788"/>
              </a:xfrm>
              <a:prstGeom prst="rect">
                <a:avLst/>
              </a:prstGeom>
              <a:blipFill>
                <a:blip r:embed="rId3"/>
                <a:stretch>
                  <a:fillRect l="-3106" t="-1157" b="-1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6609219-2BF9-429D-ACB2-8DCCA2A6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496" y="12178940"/>
            <a:ext cx="3417628" cy="1400774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B37972AD-B39E-4AB4-89E9-28128C633D71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888A350-5648-422B-9413-5D72B85AEF7F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E9C35A99-F8AF-4FC1-8019-BBEF23D3ACB3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8FBAB57-DC08-42A5-B393-1B28545A0303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7FADAB1-2E56-4983-AC34-1EF7BED4FF33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23F37EA-8AA2-4C38-8E1C-8BDA51BC1E14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8004A44F-A434-4B11-BF00-A3D2654239F1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361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065228" y="1027491"/>
            <a:ext cx="165076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TREE BASED SEARCH ALGORITHM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E767EA-018C-4169-B76C-4E82D389085B}"/>
              </a:ext>
            </a:extLst>
          </p:cNvPr>
          <p:cNvSpPr txBox="1"/>
          <p:nvPr/>
        </p:nvSpPr>
        <p:spPr>
          <a:xfrm>
            <a:off x="1495745" y="2830188"/>
            <a:ext cx="22839905" cy="1181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BPSO based search method is limited by the fixed block size.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Several regions of an image are less compressible than other regions.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Changing statistics of an image.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Exploiting the smoothness in portion of an image by splitting it into variable length segments.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Portions dominated by change : retained as smaller blocks.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Smooth segments : chosen not to be divided further.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Tree based algorithm steps:</a:t>
            </a:r>
          </a:p>
          <a:p>
            <a:pPr lvl="0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a. Full search of image sub-blocks.</a:t>
            </a:r>
          </a:p>
          <a:p>
            <a:pPr lvl="0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b. Optimal tree structure. </a:t>
            </a:r>
          </a:p>
          <a:p>
            <a:pPr lvl="0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c. Two-level splitting of the original image.</a:t>
            </a:r>
          </a:p>
          <a:p>
            <a:pPr lvl="0"/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200"/>
              </a:lnSpc>
              <a:spcAft>
                <a:spcPts val="1800"/>
              </a:spcAft>
            </a:pPr>
            <a:endParaRPr lang="en-US" sz="44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>
              <a:lnSpc>
                <a:spcPts val="42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BFD9E5-3BC8-44F4-8466-CD13E33C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718" y="12078784"/>
            <a:ext cx="3715632" cy="1522916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84F63DEA-A847-46B5-97CD-C4E8A2A040AB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1499240-31B7-4FF2-A50E-B854D83BABD6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35574CFE-3466-4FBD-BFD8-24D10963616E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1110DA7F-0F07-4767-ADE3-88CE17556A30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84C0FC14-0D15-47C7-9CCB-76B846A4708C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CF627F8-2746-475A-A132-5ADE30D0F986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5A070B0C-EDF4-410A-9B3B-4BA7E5B5B57B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144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330036" y="712049"/>
            <a:ext cx="154155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FULL SEARCH OF IMAGE SUB-BLOCK</a:t>
            </a:r>
            <a:endParaRPr lang="en-US" sz="8000" b="1" spc="600" dirty="0"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E0F122-E09C-4FA8-B6F2-8AF962E08A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89523" y="2468367"/>
            <a:ext cx="17235061" cy="4607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6338B4-E6DA-4409-8A9F-E4AD9523A957}"/>
              </a:ext>
            </a:extLst>
          </p:cNvPr>
          <p:cNvSpPr txBox="1"/>
          <p:nvPr/>
        </p:nvSpPr>
        <p:spPr>
          <a:xfrm>
            <a:off x="1330036" y="7582051"/>
            <a:ext cx="2268143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Full search : To examine the change in the amount of compression achieved.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Advantages : guarantees to explore all the search paths to solve a given problem.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High computational complexity                  difficult for real time implementation.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Operations:</a:t>
            </a:r>
          </a:p>
          <a:p>
            <a:pPr lvl="0"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Divide the image into 4 equally sized blocks</a:t>
            </a:r>
          </a:p>
          <a:p>
            <a:pPr lvl="0"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Find the best combination of scanning patterns.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960A0-BDEB-4A18-9368-0E8887D5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4584" y="12015284"/>
            <a:ext cx="3715632" cy="152291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AA134814-0FC8-497A-A784-E2DC837017E9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0B345A47-7C12-469B-90AB-3A020B72A801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961D8B8-F40F-46DE-86B9-F858EB8C257B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D18DDCF-B381-4800-B342-EE17AF003B62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BEDB5E0-03C2-416C-A477-ECE9CEB762C3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F65A551E-6138-49E7-8E29-23D69462B45C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02733109-63BB-49B9-9C68-D061D336AEF3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3EA127D-F7F2-4797-872C-C07DEB680C07}"/>
              </a:ext>
            </a:extLst>
          </p:cNvPr>
          <p:cNvSpPr/>
          <p:nvPr/>
        </p:nvSpPr>
        <p:spPr>
          <a:xfrm>
            <a:off x="9970275" y="9784993"/>
            <a:ext cx="2072638" cy="33528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3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EE068F-490E-4921-BC41-84D6130559F0}"/>
              </a:ext>
            </a:extLst>
          </p:cNvPr>
          <p:cNvGrpSpPr/>
          <p:nvPr/>
        </p:nvGrpSpPr>
        <p:grpSpPr>
          <a:xfrm>
            <a:off x="0" y="-1582768"/>
            <a:ext cx="24377650" cy="4304369"/>
            <a:chOff x="0" y="-156114"/>
            <a:chExt cx="24535152" cy="4304369"/>
          </a:xfrm>
        </p:grpSpPr>
        <p:sp>
          <p:nvSpPr>
            <p:cNvPr id="3" name="Freeform 130">
              <a:extLst>
                <a:ext uri="{FF2B5EF4-FFF2-40B4-BE49-F238E27FC236}">
                  <a16:creationId xmlns:a16="http://schemas.microsoft.com/office/drawing/2014/main" id="{CA2C6355-51AD-45B1-A417-B7AA2E6AA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4" name="Freeform 131">
              <a:extLst>
                <a:ext uri="{FF2B5EF4-FFF2-40B4-BE49-F238E27FC236}">
                  <a16:creationId xmlns:a16="http://schemas.microsoft.com/office/drawing/2014/main" id="{CBFCBE12-7DF6-491D-B5EE-6FDFF2116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" name="Freeform 132">
              <a:extLst>
                <a:ext uri="{FF2B5EF4-FFF2-40B4-BE49-F238E27FC236}">
                  <a16:creationId xmlns:a16="http://schemas.microsoft.com/office/drawing/2014/main" id="{48E47F11-B3EA-4DB9-8D3E-3310C2F36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" name="Freeform 133">
              <a:extLst>
                <a:ext uri="{FF2B5EF4-FFF2-40B4-BE49-F238E27FC236}">
                  <a16:creationId xmlns:a16="http://schemas.microsoft.com/office/drawing/2014/main" id="{ECA58E6D-7D81-469B-A439-EDA78AE62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134">
              <a:extLst>
                <a:ext uri="{FF2B5EF4-FFF2-40B4-BE49-F238E27FC236}">
                  <a16:creationId xmlns:a16="http://schemas.microsoft.com/office/drawing/2014/main" id="{B408DD59-2862-454B-A154-E1F4385DD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135">
              <a:extLst>
                <a:ext uri="{FF2B5EF4-FFF2-40B4-BE49-F238E27FC236}">
                  <a16:creationId xmlns:a16="http://schemas.microsoft.com/office/drawing/2014/main" id="{708B7185-6315-4286-AAD8-9469765A2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136">
              <a:extLst>
                <a:ext uri="{FF2B5EF4-FFF2-40B4-BE49-F238E27FC236}">
                  <a16:creationId xmlns:a16="http://schemas.microsoft.com/office/drawing/2014/main" id="{FBA1CDB2-30D3-402F-9378-D87D62AE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0" name="Freeform 137">
              <a:extLst>
                <a:ext uri="{FF2B5EF4-FFF2-40B4-BE49-F238E27FC236}">
                  <a16:creationId xmlns:a16="http://schemas.microsoft.com/office/drawing/2014/main" id="{074A5206-D8E4-46DB-8399-811B79E31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1" name="Freeform 138">
              <a:extLst>
                <a:ext uri="{FF2B5EF4-FFF2-40B4-BE49-F238E27FC236}">
                  <a16:creationId xmlns:a16="http://schemas.microsoft.com/office/drawing/2014/main" id="{5EAC9E70-E26A-4D23-98F9-38473023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2" name="Freeform 139">
              <a:extLst>
                <a:ext uri="{FF2B5EF4-FFF2-40B4-BE49-F238E27FC236}">
                  <a16:creationId xmlns:a16="http://schemas.microsoft.com/office/drawing/2014/main" id="{1258EC35-6448-4380-97D1-DEAB3603C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3F51BBF-D840-4DD0-AF59-530E6C56F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1E79D56-C428-43AA-90C9-0F179778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0138E3C-968E-40C7-B060-5A266A0A2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13E3CB9-A716-41D6-A3E6-EAFC0571B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171E6C7-8083-493D-B3C9-2A374C994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02C82F66-DD0F-4455-8C07-1DC81950D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355AACC-635A-4A55-A26A-1EBCD92A9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A94E44B-CBE7-40AA-99CB-E8BA169ED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21174D9-31C8-4975-970D-97A9201FD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F28D300-1295-4250-BD86-133133681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2322FFD-936F-4201-AC9F-2E4EBD04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1504583-703C-4E2E-B8E1-3A76B5E30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CD63D35-015B-42C1-B404-4100706A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0122394-E6B6-41BF-9EB5-BC12DF9A0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E68FE9D-6DA8-4F6B-AF13-FDF474468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C1A16F7-37E8-489C-BECF-2E2B2A3445F3}"/>
              </a:ext>
            </a:extLst>
          </p:cNvPr>
          <p:cNvSpPr txBox="1"/>
          <p:nvPr/>
        </p:nvSpPr>
        <p:spPr>
          <a:xfrm>
            <a:off x="2558570" y="2306716"/>
            <a:ext cx="20184200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 dirty="0">
                <a:latin typeface="Georgia" panose="02040502050405020303" pitchFamily="18" charset="0"/>
              </a:rPr>
              <a:t>Education</a:t>
            </a:r>
          </a:p>
          <a:p>
            <a:endParaRPr lang="en-US" sz="9600" u="sng" dirty="0">
              <a:latin typeface="Georgia" panose="02040502050405020303" pitchFamily="18" charset="0"/>
            </a:endParaRPr>
          </a:p>
          <a:p>
            <a:r>
              <a:rPr lang="en-US" sz="6000" dirty="0">
                <a:latin typeface="Georgia" panose="02040502050405020303" pitchFamily="18" charset="0"/>
              </a:rPr>
              <a:t>MS, Electrical Engineering</a:t>
            </a:r>
          </a:p>
          <a:p>
            <a:r>
              <a:rPr lang="en-US" sz="6000" dirty="0">
                <a:latin typeface="Georgia" panose="02040502050405020303" pitchFamily="18" charset="0"/>
              </a:rPr>
              <a:t>University of Alabama, Huntsville</a:t>
            </a:r>
          </a:p>
          <a:p>
            <a:r>
              <a:rPr lang="en-US" sz="6000" dirty="0">
                <a:latin typeface="Georgia" panose="02040502050405020303" pitchFamily="18" charset="0"/>
              </a:rPr>
              <a:t>(Aug 2016 – May 2018)</a:t>
            </a:r>
          </a:p>
          <a:p>
            <a:endParaRPr lang="en-US" sz="6000" dirty="0">
              <a:latin typeface="Georgia" panose="02040502050405020303" pitchFamily="18" charset="0"/>
            </a:endParaRPr>
          </a:p>
          <a:p>
            <a:r>
              <a:rPr lang="en-US" sz="6000" dirty="0">
                <a:latin typeface="Georgia" panose="02040502050405020303" pitchFamily="18" charset="0"/>
              </a:rPr>
              <a:t>B.Tech, Electronics and Communication Engineering</a:t>
            </a:r>
          </a:p>
          <a:p>
            <a:r>
              <a:rPr lang="en-US" sz="6000" dirty="0">
                <a:latin typeface="Georgia" panose="02040502050405020303" pitchFamily="18" charset="0"/>
              </a:rPr>
              <a:t>Visvesvaraya Technological University, Karnataka (India)   </a:t>
            </a:r>
          </a:p>
          <a:p>
            <a:r>
              <a:rPr lang="en-US" sz="6000" dirty="0">
                <a:latin typeface="Georgia" panose="02040502050405020303" pitchFamily="18" charset="0"/>
              </a:rPr>
              <a:t>(Sep 2012 – June 2016)</a:t>
            </a:r>
          </a:p>
        </p:txBody>
      </p:sp>
    </p:spTree>
    <p:extLst>
      <p:ext uri="{BB962C8B-B14F-4D97-AF65-F5344CB8AC3E}">
        <p14:creationId xmlns:p14="http://schemas.microsoft.com/office/powerpoint/2010/main" val="1456852144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252471" y="736279"/>
            <a:ext cx="12773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ADAPTIVE GRID STRUCTURE</a:t>
            </a:r>
            <a:endParaRPr lang="en-US" sz="8000" b="1" spc="600" dirty="0"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3A56C1-D941-4E8A-B711-CFE6895AB7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7944" y="2363735"/>
            <a:ext cx="11925343" cy="10813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48011D-61FC-41F3-BCC5-DF3E1FE636CB}"/>
              </a:ext>
            </a:extLst>
          </p:cNvPr>
          <p:cNvSpPr txBox="1"/>
          <p:nvPr/>
        </p:nvSpPr>
        <p:spPr>
          <a:xfrm>
            <a:off x="12895936" y="2538166"/>
            <a:ext cx="11491029" cy="1046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Content of an image                regions contained in the image.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larger blocks for smooth regions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Smaller blocks for regions with largely varying content.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Binary decisions : full search performed on the sub-blocks.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Non-uniform areas: isolated from the remaining parts of the image.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There are total of 16 structures.</a:t>
            </a:r>
          </a:p>
          <a:p>
            <a:pPr>
              <a:spcAft>
                <a:spcPts val="1800"/>
              </a:spcAft>
            </a:pP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9F98F-4E6A-4B1F-AFA6-1A27FA22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4546" y="12404692"/>
            <a:ext cx="2917417" cy="1195754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AD86740B-0754-4D48-A74B-F1D8263412FA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61B831F2-888A-4764-B79C-F7B557EEEB25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E3CE9E0-DF61-405C-9C95-3902B4169E33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8757EDE-4BD3-4AE9-BF1D-31D96F964D24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DD6EFDC-7483-40BC-BA7F-0457687F1D48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B83AC936-BD70-42B9-9E71-FA2D0E00B1F8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CE890DA0-5DD1-467A-85E1-E32EC3CAF102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25A39C-63E8-483D-BC3D-B78A2FA6447F}"/>
              </a:ext>
            </a:extLst>
          </p:cNvPr>
          <p:cNvSpPr/>
          <p:nvPr/>
        </p:nvSpPr>
        <p:spPr>
          <a:xfrm>
            <a:off x="19449980" y="2929646"/>
            <a:ext cx="2072638" cy="33528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80E225-4DD2-43E9-A943-B22DC27011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79" y="1031631"/>
            <a:ext cx="12586701" cy="12467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6409729" y="757387"/>
            <a:ext cx="20374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TWO-LEVEL RECURSIVE SPLITTING</a:t>
            </a:r>
            <a:endParaRPr lang="en-US" sz="8000" b="1" spc="600" dirty="0"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6A7DC2-3477-4EEE-AFAC-C23CDB70C0E6}"/>
              </a:ext>
            </a:extLst>
          </p:cNvPr>
          <p:cNvSpPr txBox="1"/>
          <p:nvPr/>
        </p:nvSpPr>
        <p:spPr>
          <a:xfrm>
            <a:off x="12788495" y="2348892"/>
            <a:ext cx="11766235" cy="983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Computationally simple and very effective.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Image : “original tree” (root node).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Image can be represented by a tree structure.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Segmentation:</a:t>
            </a:r>
          </a:p>
          <a:p>
            <a:pPr marL="2399934" lvl="2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  Performed iteratively.</a:t>
            </a:r>
          </a:p>
          <a:p>
            <a:pPr marL="2399934" lvl="2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  Controlled at each step.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Split parent block              child node.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Tree structure is designated by series of bits that indicate termination.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43B5C8-EB27-4283-86A8-2765F186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365" y="12414326"/>
            <a:ext cx="2647906" cy="1085290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F5D2C552-C725-4B3D-83C4-2F7D29B3B95F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2DCC0B1-D256-4DA4-A78A-D858CA2DB502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EFD38C4-6E02-437D-B274-02C16772BD5F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2B2E098-58FC-40EE-9002-53706A36E387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38DDDA5D-B6F3-4A37-A912-4B0AFF2F711C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E33F13CD-CF5A-40A7-8B5D-D8835EE9718C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B5B0BCE-7B5E-452A-8E8A-A4B51052BB7F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52B6BAC-1C9D-44E3-B96D-186D409D1641}"/>
              </a:ext>
            </a:extLst>
          </p:cNvPr>
          <p:cNvSpPr/>
          <p:nvPr/>
        </p:nvSpPr>
        <p:spPr>
          <a:xfrm>
            <a:off x="18390458" y="9891434"/>
            <a:ext cx="1814090" cy="33528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7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793143" y="880498"/>
            <a:ext cx="9084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FINAL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F106B-7DBF-4C38-A5F4-9334A9ACC3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542" y="3005872"/>
            <a:ext cx="12807536" cy="10075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50193-3442-4A6E-9506-81725546BD2C}"/>
              </a:ext>
            </a:extLst>
          </p:cNvPr>
          <p:cNvSpPr txBox="1"/>
          <p:nvPr/>
        </p:nvSpPr>
        <p:spPr>
          <a:xfrm>
            <a:off x="13574908" y="1542217"/>
            <a:ext cx="10363200" cy="10802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Direction bits : represents division.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Each node has either no offspring or four offsprings.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If the block is divided 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  Binary decision for selection</a:t>
            </a:r>
          </a:p>
          <a:p>
            <a:pPr>
              <a:spcAft>
                <a:spcPts val="1800"/>
              </a:spcAft>
            </a:pPr>
            <a:r>
              <a:rPr lang="en-US" sz="4800" dirty="0"/>
              <a:t>            of scanning direction.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The procedure terminates after two-level recursive splitting.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Data file :  Tree structure and sequence of intervals, header.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Final step: Data compression utility.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/>
              <a:t>Lossless check.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B6082-FEED-4270-92B7-95D99856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5936" y="12066807"/>
            <a:ext cx="3715632" cy="152291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9550ED52-C3A1-4B82-8B34-392912B01A19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A8D06B1-5BCC-45AD-83EB-D92ACC00DEAB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D0054ED-3226-4859-B97F-A5853A3267B7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B613AE8-C8AF-4556-8D18-0AAA187AA750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883112C-9C9F-4666-AC49-80FC9916B9DF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E9FD336B-E7D3-4C55-A3B3-2EEE322985D6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229AA676-1E57-4A86-ACE5-BC53E2478B8D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0104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6DDDC-FE38-411B-B131-560739A3B331}"/>
              </a:ext>
            </a:extLst>
          </p:cNvPr>
          <p:cNvSpPr txBox="1"/>
          <p:nvPr/>
        </p:nvSpPr>
        <p:spPr>
          <a:xfrm>
            <a:off x="12218889" y="1419107"/>
            <a:ext cx="12158761" cy="1588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Binary images were generated using thresholding from greyscale images.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Proposed algorithms were tested on several images datasets and compared with the following lossless compression schemes: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CCITT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FAX3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FAX4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JPEG 2000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JBIG2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Proposed method: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BSPO.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Tree-based search method.</a:t>
            </a:r>
          </a:p>
          <a:p>
            <a:pPr>
              <a:spcAft>
                <a:spcPts val="18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8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8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800"/>
              </a:spcAft>
            </a:pP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377335" y="572401"/>
            <a:ext cx="1082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SIMULATION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66BF82-E5AE-4743-B87D-92107872B3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6" y="1641231"/>
            <a:ext cx="11658396" cy="10979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0DF573-05AC-4CFB-AA94-BEBE8DE4A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2389" y="12182311"/>
            <a:ext cx="3337414" cy="1367897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2D07AF8-B623-4D46-8317-797C40941ED1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B78A7DCF-5076-4494-932B-ED616C678979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7C851FF1-BDCC-4831-8750-1A4965793553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AFB4E11-CA57-428F-AAF5-CD7A352240D5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3518CD4-8CCB-4A90-A199-B7A3E80F7CC0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A25A454-73C4-4C7C-BD37-5D2E6DE73C18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65E5762-3ACF-40AA-AE93-21596017391C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A96B5-6E41-4FB9-90E3-49A6371E1D61}"/>
              </a:ext>
            </a:extLst>
          </p:cNvPr>
          <p:cNvSpPr txBox="1"/>
          <p:nvPr/>
        </p:nvSpPr>
        <p:spPr>
          <a:xfrm>
            <a:off x="1069692" y="12182311"/>
            <a:ext cx="11144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Binary images obtained by thresholding greyscale images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from a video sequence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56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39707C-B23E-47F2-A8E8-A8A59A3B7037}"/>
              </a:ext>
            </a:extLst>
          </p:cNvPr>
          <p:cNvSpPr txBox="1"/>
          <p:nvPr/>
        </p:nvSpPr>
        <p:spPr>
          <a:xfrm>
            <a:off x="12442655" y="1633136"/>
            <a:ext cx="11048595" cy="1238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cost function value (the compressed file size) changes with each iteration.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No of iterations: 100 (for BPSO)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Reduction in compressed file size.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Unique (optimal) scan path at 100</a:t>
            </a:r>
            <a:r>
              <a:rPr lang="en-US" sz="4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iteration.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Bitmap: for viewing the scan directions of the blocks within an image.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“1”, i.e., white for horizontal scan and “0” for vertical scan.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Similar frames gives similar bitmaps: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Frame 204</a:t>
            </a:r>
          </a:p>
          <a:p>
            <a:pPr marL="1600017" lvl="1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Frame 233</a:t>
            </a:r>
          </a:p>
          <a:p>
            <a:pPr lvl="1">
              <a:spcAft>
                <a:spcPts val="1800"/>
              </a:spcAft>
            </a:pP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FC480-40D0-4AB9-ACBA-5B32A94B70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492" y="1383323"/>
            <a:ext cx="13225335" cy="1166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118E70-0AE9-431F-A7B2-931654930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5880" y="12117737"/>
            <a:ext cx="3715632" cy="1522916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04D8EB5B-C8A4-4DC1-A55F-B0A2807B94EE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C8C64B14-40CE-4649-AF11-5C7DF5289834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B0399052-C825-43E7-9A6F-6D7389395B77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27E3390-8E71-4531-9F29-9AB4F60B5144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AE1F5CD6-E80F-40C7-85F4-13198C3382AE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DBEAF8FE-A84B-414A-A49B-C25A34F46792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9222B323-E329-48C2-8C34-1D9C22EF4696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983117-B92E-4C3E-8A61-88828B42F74D}"/>
              </a:ext>
            </a:extLst>
          </p:cNvPr>
          <p:cNvSpPr txBox="1"/>
          <p:nvPr/>
        </p:nvSpPr>
        <p:spPr>
          <a:xfrm>
            <a:off x="664256" y="704778"/>
            <a:ext cx="1082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SIMULATION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71484-6D58-4344-A88B-102ECB7C2525}"/>
              </a:ext>
            </a:extLst>
          </p:cNvPr>
          <p:cNvSpPr txBox="1"/>
          <p:nvPr/>
        </p:nvSpPr>
        <p:spPr>
          <a:xfrm>
            <a:off x="1206047" y="12304897"/>
            <a:ext cx="10215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The cost function value with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79309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0C5577A-E3E5-4A69-9109-6F116776061A}"/>
              </a:ext>
            </a:extLst>
          </p:cNvPr>
          <p:cNvSpPr/>
          <p:nvPr/>
        </p:nvSpPr>
        <p:spPr>
          <a:xfrm>
            <a:off x="12074540" y="2090017"/>
            <a:ext cx="11719604" cy="108594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B16440-5CF0-4180-A987-FFB8BF5A2E44}"/>
              </a:ext>
            </a:extLst>
          </p:cNvPr>
          <p:cNvSpPr/>
          <p:nvPr/>
        </p:nvSpPr>
        <p:spPr>
          <a:xfrm>
            <a:off x="451975" y="2134400"/>
            <a:ext cx="10713255" cy="108594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D335B8-0237-45A8-AD94-0964AC6C71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6099" y="2408976"/>
            <a:ext cx="10153324" cy="9555907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7C1C4F4B-A22C-4F3F-9315-98CFC812EEF1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A5BA339-1F79-4CF3-B0FC-40D23CFC3604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79C6FCC2-3A07-44F6-A555-B05447B583D8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021DE771-7D09-466E-B9C1-C701C7EDDA46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9104E87A-B1AD-41EF-AE95-A1CFB16748B4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7712082B-B3D6-4661-B5B0-151DB6FD90CB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3F3FF973-D45C-4834-8FEB-1914C572277E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C4D590-D68F-479A-B8A5-055884E8969D}"/>
              </a:ext>
            </a:extLst>
          </p:cNvPr>
          <p:cNvSpPr txBox="1"/>
          <p:nvPr/>
        </p:nvSpPr>
        <p:spPr>
          <a:xfrm>
            <a:off x="1789685" y="12156178"/>
            <a:ext cx="825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Bitmaps using Tree-based algorithm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0711FC-D0F6-4EC2-89DC-19047C2FD964}"/>
              </a:ext>
            </a:extLst>
          </p:cNvPr>
          <p:cNvSpPr txBox="1"/>
          <p:nvPr/>
        </p:nvSpPr>
        <p:spPr>
          <a:xfrm>
            <a:off x="1177205" y="619665"/>
            <a:ext cx="46313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BITMAPS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E4F6726-B5B0-4CBC-908F-28FD2B54B4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12279" y="2377237"/>
            <a:ext cx="11136353" cy="983787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0904ADC-2AAE-4FE9-992F-5948A4790432}"/>
              </a:ext>
            </a:extLst>
          </p:cNvPr>
          <p:cNvSpPr txBox="1"/>
          <p:nvPr/>
        </p:nvSpPr>
        <p:spPr>
          <a:xfrm>
            <a:off x="15526376" y="12236484"/>
            <a:ext cx="639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Bitmaps using BPSO</a:t>
            </a:r>
          </a:p>
        </p:txBody>
      </p:sp>
    </p:spTree>
    <p:extLst>
      <p:ext uri="{BB962C8B-B14F-4D97-AF65-F5344CB8AC3E}">
        <p14:creationId xmlns:p14="http://schemas.microsoft.com/office/powerpoint/2010/main" val="126220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-3307357" y="529763"/>
            <a:ext cx="301751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 COMPARISON OF PROPOSED ALGORITHMS WITH OTHER </a:t>
            </a:r>
          </a:p>
          <a:p>
            <a:pPr algn="ctr"/>
            <a:r>
              <a:rPr lang="en-US" sz="66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                                                                   TECHNIQUES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D857B-AB3F-4FFF-9C81-4169ED98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936" y="11997099"/>
            <a:ext cx="3715632" cy="1522916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937F1BCD-CCE4-4F4E-95BF-8494E5BD9E80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C49FF80A-9103-4081-8BDE-CFC6A3BCEAF4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A5AB722-9BC8-46D0-A56C-12352D3EA0E1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EDB6E0FF-6029-4FD0-9EEB-4C9A25ACFBE9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FFD504B5-BA81-491E-BA2E-ABD3592020FA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ACDBE9E-AB4F-4EC9-A7B1-D205B48A1212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B9A5C190-CB77-43DE-A7DA-10BDD8C6625D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83C1A-536F-4C2E-9E9F-EB95A8B443FE}"/>
              </a:ext>
            </a:extLst>
          </p:cNvPr>
          <p:cNvSpPr txBox="1"/>
          <p:nvPr/>
        </p:nvSpPr>
        <p:spPr>
          <a:xfrm>
            <a:off x="12042913" y="3168302"/>
            <a:ext cx="11222810" cy="926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Test image index 1, 2, 3, 4, 5, 6, 7, 8, and 9 refers to frame 1, 30, 59, 88, 117, 146, 175, 204, 233 in sequence, respectively.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BPSO provides significantly higher compression than other methods.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BPSO method has lower compression than JBIG2 standard method on average.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Tree-based search algorithm achieves highest compression for frame 5 to 9.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6C1A4-52B0-4A93-B4F0-B8DE9C40E2EC}"/>
              </a:ext>
            </a:extLst>
          </p:cNvPr>
          <p:cNvSpPr txBox="1"/>
          <p:nvPr/>
        </p:nvSpPr>
        <p:spPr>
          <a:xfrm>
            <a:off x="1468776" y="12758557"/>
            <a:ext cx="1186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Compression results for the “Tennis” sequence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17145F-CA2E-4851-A4CC-EF76FAD8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82" y="1419107"/>
            <a:ext cx="11531806" cy="117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462027" y="647023"/>
            <a:ext cx="9783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“BUS” SEQUENCE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876418-80C2-4792-8D57-9570E6ACDA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15" y="1983208"/>
            <a:ext cx="11528909" cy="921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6ADDE-7D7A-48B7-A2A1-F95F7291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155" y="12431205"/>
            <a:ext cx="2898848" cy="1188144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41A5AC54-15A5-472C-8DA5-02D18039968F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19DB196-95E1-4E83-8E9A-298CE85D0C0B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4A92D79-6C77-4D4B-AE6C-680BBCFC511C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F8DF5C5B-D5E7-48D4-B1B2-CC4B839BA22C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88400D6E-7B1C-4CCE-B8F5-51F544FAD44F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004D798-CFEE-4A39-AC73-6A13B0FB62A5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2DCA49CE-C7BF-4453-8302-11A38A526BF5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C1E47-DBCB-44A3-8154-9C74FCA01FB0}"/>
              </a:ext>
            </a:extLst>
          </p:cNvPr>
          <p:cNvSpPr txBox="1"/>
          <p:nvPr/>
        </p:nvSpPr>
        <p:spPr>
          <a:xfrm>
            <a:off x="984738" y="11389548"/>
            <a:ext cx="1176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Binary images obtained from the “Bus” sequence.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2E5096-8E85-45D4-872A-DD26475BA97F}"/>
              </a:ext>
            </a:extLst>
          </p:cNvPr>
          <p:cNvSpPr txBox="1"/>
          <p:nvPr/>
        </p:nvSpPr>
        <p:spPr>
          <a:xfrm>
            <a:off x="13568796" y="11689824"/>
            <a:ext cx="10808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Compression results for the “Bus” sequence.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A6FA12-DA5C-4AF9-B1ED-11C5A06C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268" y="1284795"/>
            <a:ext cx="12100795" cy="10728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1F558E-0C0B-4A23-B5A8-AC2D75A00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7067" y="9230976"/>
            <a:ext cx="2476188" cy="13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398199" y="647023"/>
            <a:ext cx="12742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HYPERSPECTRAL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978B0-503C-469B-B8D0-275DA8826C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227" y="1419107"/>
            <a:ext cx="8969364" cy="10557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DBE2E-CC3C-466D-8044-0CF05E6BF3B3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3" y="1786499"/>
            <a:ext cx="12742912" cy="1085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55017-3B8F-4867-90E8-B01890E04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9224" y="12320533"/>
            <a:ext cx="3288061" cy="1347669"/>
          </a:xfrm>
          <a:prstGeom prst="rect">
            <a:avLst/>
          </a:prstGeom>
        </p:spPr>
      </p:pic>
      <p:sp>
        <p:nvSpPr>
          <p:cNvPr id="8" name="Arrow: Chevron 7">
            <a:extLst>
              <a:ext uri="{FF2B5EF4-FFF2-40B4-BE49-F238E27FC236}">
                <a16:creationId xmlns:a16="http://schemas.microsoft.com/office/drawing/2014/main" id="{D27CD25C-828E-4824-845D-20ABF488359C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8CF6D2D-7BEC-48CE-9B37-7246B159EB0C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717038B-2AFF-4AB8-8CF6-C1AAABF59298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935A8B47-1FEF-40B6-98AE-E76982493F1C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5BE8B09-4D83-493B-B9DA-016347078754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C3D287DA-0F23-47D7-B9B2-66B91B9A54F9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B8D2E0F-76BE-4233-913D-ED9B3FF3999F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216C55-3EC3-4392-A571-376E4B05E24A}"/>
              </a:ext>
            </a:extLst>
          </p:cNvPr>
          <p:cNvSpPr txBox="1"/>
          <p:nvPr/>
        </p:nvSpPr>
        <p:spPr>
          <a:xfrm>
            <a:off x="14094256" y="12038628"/>
            <a:ext cx="8218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“Indian Pine (IP)” hyperspectral</a:t>
            </a:r>
          </a:p>
          <a:p>
            <a:r>
              <a:rPr lang="en-US" b="1" dirty="0"/>
              <a:t>               image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B2B5C-F70F-496B-8639-A809F5400387}"/>
              </a:ext>
            </a:extLst>
          </p:cNvPr>
          <p:cNvSpPr txBox="1"/>
          <p:nvPr/>
        </p:nvSpPr>
        <p:spPr>
          <a:xfrm>
            <a:off x="1946031" y="12848662"/>
            <a:ext cx="10626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Compression results of bi-level IP ROI maps.</a:t>
            </a:r>
          </a:p>
        </p:txBody>
      </p:sp>
    </p:spTree>
    <p:extLst>
      <p:ext uri="{BB962C8B-B14F-4D97-AF65-F5344CB8AC3E}">
        <p14:creationId xmlns:p14="http://schemas.microsoft.com/office/powerpoint/2010/main" val="1415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ACC86-B25F-4941-9A24-9BC460C75424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5" y="2577368"/>
            <a:ext cx="11634003" cy="8684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30747-9317-436E-BD92-86AB16232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391" y="12186695"/>
            <a:ext cx="3361727" cy="1377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29313-DD4A-451C-AA9D-43980EC90E3C}"/>
              </a:ext>
            </a:extLst>
          </p:cNvPr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2" y="1775419"/>
            <a:ext cx="11933071" cy="102114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0BA54F39-33E1-4CE4-95FF-5A47CB1AE537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C106C07-223D-46BA-B821-7EA16C81AC50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22D519B-14EE-49C5-8C80-AAC549B711D3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29056EAC-7E09-4200-8A1C-B3FE6D9BFBFB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7D0C5002-012B-49BD-9985-C77DE2A9CED6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C7982BE0-F080-4468-B7F9-E82A8F5042E3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E54DE758-5811-483A-A97C-E021E281286D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4ECB-EFEF-4EB2-8E13-F02B1506E1C0}"/>
              </a:ext>
            </a:extLst>
          </p:cNvPr>
          <p:cNvSpPr txBox="1"/>
          <p:nvPr/>
        </p:nvSpPr>
        <p:spPr>
          <a:xfrm>
            <a:off x="554822" y="754653"/>
            <a:ext cx="14755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“PAVIA UNIVERSITY” DATASET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EFD35B-E0CD-4C11-A09F-935438303B32}"/>
              </a:ext>
            </a:extLst>
          </p:cNvPr>
          <p:cNvSpPr txBox="1"/>
          <p:nvPr/>
        </p:nvSpPr>
        <p:spPr>
          <a:xfrm>
            <a:off x="13424516" y="11539715"/>
            <a:ext cx="9968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“Pavia University (PU)” hyperspectral</a:t>
            </a:r>
          </a:p>
          <a:p>
            <a:r>
              <a:rPr lang="en-US" b="1" dirty="0"/>
              <a:t>                   image dataset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5B8CFE-08DD-444C-B299-159D06675648}"/>
              </a:ext>
            </a:extLst>
          </p:cNvPr>
          <p:cNvSpPr txBox="1"/>
          <p:nvPr/>
        </p:nvSpPr>
        <p:spPr>
          <a:xfrm>
            <a:off x="1312986" y="11993661"/>
            <a:ext cx="1072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Compression results of bi-level PU ROI maps.</a:t>
            </a:r>
          </a:p>
        </p:txBody>
      </p:sp>
    </p:spTree>
    <p:extLst>
      <p:ext uri="{BB962C8B-B14F-4D97-AF65-F5344CB8AC3E}">
        <p14:creationId xmlns:p14="http://schemas.microsoft.com/office/powerpoint/2010/main" val="2682181816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24377651" cy="23608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  <a:latin typeface="Nuni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01437" y="518687"/>
            <a:ext cx="3623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300" dirty="0">
                <a:solidFill>
                  <a:schemeClr val="bg1"/>
                </a:solidFill>
                <a:latin typeface="Calibri" panose="020F0502020204030204" pitchFamily="34" charset="0"/>
                <a:ea typeface="Nunito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08CB8-74A5-489C-AAE0-654493055F4A}"/>
              </a:ext>
            </a:extLst>
          </p:cNvPr>
          <p:cNvSpPr txBox="1"/>
          <p:nvPr/>
        </p:nvSpPr>
        <p:spPr>
          <a:xfrm>
            <a:off x="793994" y="3470061"/>
            <a:ext cx="2305074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Block Scan Pattern Search using Binary Particle Swarm Optimization (BPSO)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Tree Based Search Algorithm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Simulation Results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1771467" lvl="1" indent="-857250">
              <a:buFont typeface="Arial" panose="020B0604020202020204" pitchFamily="34" charset="0"/>
              <a:buChar char="•"/>
            </a:pP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Future Scope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46300-7E31-4EB9-A6A5-757B5FDD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960" y="11936905"/>
            <a:ext cx="4061790" cy="1664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314766" y="868889"/>
            <a:ext cx="6613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037D8-5C58-435B-A543-5FCC9233560F}"/>
              </a:ext>
            </a:extLst>
          </p:cNvPr>
          <p:cNvSpPr txBox="1"/>
          <p:nvPr/>
        </p:nvSpPr>
        <p:spPr>
          <a:xfrm>
            <a:off x="1162929" y="2299436"/>
            <a:ext cx="22881152" cy="1057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We proposed two optimization and search methods for lossless compression of binary images.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BPSO is shown to offer increasingly better image compression with additional iterations.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The algorithm explores different search paths to reach the most optimal one.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We observed reduction in file size with every iteration resulting in improvement of compression.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Tree based search algorithm searches for best grid structure employing blocks of varying sizes.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Non-uniform block size exploits different regions of the image based on its intrinsic nature.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Extensive simulations showed that we can achieve higher compression on average.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2D1C-E16D-4784-BD6F-C6F669BD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371" y="12110103"/>
            <a:ext cx="3715632" cy="1522916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27DE01C9-881D-4B3E-B509-66A75DF99F36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D55F316F-1530-449E-9A06-472CA67F6E03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56AC91DB-87F0-48F7-92B4-D5AF22DD86C2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08B7C274-0120-48A8-9687-2692E60148FA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D6D42EFF-3AE0-46FF-8B28-67BF25B8847B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7D0128F-8F33-4522-B90D-C753236D3E5A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4D43E22F-4140-46FA-B77E-94A5605BB7A0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2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965778" y="880498"/>
            <a:ext cx="10016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FUTURE EXPANSION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5A6F-3077-48E4-B49C-B6E9E55C8DBC}"/>
              </a:ext>
            </a:extLst>
          </p:cNvPr>
          <p:cNvSpPr txBox="1"/>
          <p:nvPr/>
        </p:nvSpPr>
        <p:spPr>
          <a:xfrm>
            <a:off x="793995" y="3022810"/>
            <a:ext cx="23111034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The proposed methods used two scan paths, hence operating in low-dimension space.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A general extension to this work could be to increase the number of scan paths to choose from, which will result in generating different interval sequences.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Alternatively, we can explore search paths using more advanced BPSO models.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In addition, the tree-based search scheme has only two levels which limits the scope of this research.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The two-level tree-based scheme can be extended to more levels, with the goal of increasing the compression significantly.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A58A9-65A3-4210-8365-9CD50227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371" y="12091372"/>
            <a:ext cx="3715632" cy="1522916"/>
          </a:xfrm>
          <a:prstGeom prst="rect">
            <a:avLst/>
          </a:prstGeom>
        </p:spPr>
      </p:pic>
      <p:sp>
        <p:nvSpPr>
          <p:cNvPr id="6" name="Arrow: Chevron 5">
            <a:extLst>
              <a:ext uri="{FF2B5EF4-FFF2-40B4-BE49-F238E27FC236}">
                <a16:creationId xmlns:a16="http://schemas.microsoft.com/office/drawing/2014/main" id="{311BC312-BBCE-448C-8789-5B633D494228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C902BF0-0978-45BC-9D98-5EB37C45C668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9E0D5390-519F-45C4-A114-C984AB6F2FF7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540610CA-E512-4AC9-8B3A-D3AF9F77C606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8DE687A4-D8B9-4AAF-91ED-0A8D5005ACA8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BB04AF9-9E5C-4FC5-8208-F8F3C227FE3F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2A196F46-B525-4840-8BA2-864E21BDF3FD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6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089628" y="365669"/>
            <a:ext cx="6275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D85FC-5BCB-4661-AE2C-BFCB676B01DE}"/>
              </a:ext>
            </a:extLst>
          </p:cNvPr>
          <p:cNvSpPr txBox="1"/>
          <p:nvPr/>
        </p:nvSpPr>
        <p:spPr>
          <a:xfrm>
            <a:off x="768202" y="2203937"/>
            <a:ext cx="23243265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 Liaghati, and W. D. Pan, “An Adaptive Interval Generation Method for Efficient Distance Coding of Binary Images,”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of SPIE 9443, Sixth International Conference on Graphic and Image Processing (ICGIP 2014)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March 2015. 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Shen, W. D. Pan, Y. Dong, and Z. Jiang, “Golomb-Rice Coding Parameter Learning Using Deep Belief Network for Hyperspectral Image Compression,” in Proc. of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International Geoscience and Remote Sensing Symposium (IGARSS)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Fort Worth, TX, July 2017.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J. Kennedy and R. C. Eberhart, “Particle Swarm Optimization,”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Neural Networks,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vol. 4, Perth, Australia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1995.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Kennedy and R. C. Eberhart, “A Discrete Binary Version of the Particle Swarm Algorithm,”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Systems, Man, and Cybernetics,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pp. 4104–4109, 1997.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 Cai and W. D. Pan, “On Fast and Accurate Block Based Motion Estimation Algorithms Using Particle Swarm Optimization,”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Sciences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197, pp. 53-64, August 2012.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L. Liaghati, H. Shen, and W. D. Pan, “An Efficient Method for Lossless Compression of Bi-Level ROI Maps of Hyperspectral Images,” in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of IEEE Aerospace Conference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Big Sky, Montana, March 2016.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E8BC6-65EA-462C-AEF9-6B3A8D20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452" y="12015284"/>
            <a:ext cx="3715632" cy="15229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1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115158" y="4964003"/>
            <a:ext cx="12147364" cy="3068084"/>
          </a:xfrm>
          <a:prstGeom prst="rect">
            <a:avLst/>
          </a:prstGeom>
          <a:noFill/>
        </p:spPr>
        <p:txBody>
          <a:bodyPr wrap="none" tIns="1097280" rtlCol="0">
            <a:spAutoFit/>
          </a:bodyPr>
          <a:lstStyle/>
          <a:p>
            <a:pPr algn="ctr">
              <a:lnSpc>
                <a:spcPts val="13000"/>
              </a:lnSpc>
            </a:pPr>
            <a:r>
              <a:rPr lang="en-US" sz="19600" b="1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15920" y="7654804"/>
            <a:ext cx="794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300" dirty="0">
                <a:solidFill>
                  <a:schemeClr val="accent2"/>
                </a:solidFill>
                <a:latin typeface="Nunito" charset="0"/>
                <a:ea typeface="Nunito" charset="0"/>
                <a:cs typeface="Nunito" charset="0"/>
              </a:rPr>
              <a:t>Any 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9902EA-8AE5-4FDA-8431-F8C2FA185E81}"/>
              </a:ext>
            </a:extLst>
          </p:cNvPr>
          <p:cNvSpPr/>
          <p:nvPr/>
        </p:nvSpPr>
        <p:spPr>
          <a:xfrm>
            <a:off x="23001788" y="520630"/>
            <a:ext cx="869795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52289-A19E-4793-A452-095DE9A9796B}"/>
              </a:ext>
            </a:extLst>
          </p:cNvPr>
          <p:cNvSpPr/>
          <p:nvPr/>
        </p:nvSpPr>
        <p:spPr>
          <a:xfrm>
            <a:off x="20414706" y="520630"/>
            <a:ext cx="869795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52E2B-C693-4678-B2C8-D56CF2423E35}"/>
              </a:ext>
            </a:extLst>
          </p:cNvPr>
          <p:cNvSpPr/>
          <p:nvPr/>
        </p:nvSpPr>
        <p:spPr>
          <a:xfrm>
            <a:off x="19121165" y="520630"/>
            <a:ext cx="869795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126000-6C2B-4C07-8709-7D65D1915D8A}"/>
              </a:ext>
            </a:extLst>
          </p:cNvPr>
          <p:cNvSpPr/>
          <p:nvPr/>
        </p:nvSpPr>
        <p:spPr>
          <a:xfrm>
            <a:off x="17827624" y="520630"/>
            <a:ext cx="869795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D1A4B6-481C-4C6A-B606-329E2E780C13}"/>
              </a:ext>
            </a:extLst>
          </p:cNvPr>
          <p:cNvSpPr/>
          <p:nvPr/>
        </p:nvSpPr>
        <p:spPr>
          <a:xfrm>
            <a:off x="21708247" y="520630"/>
            <a:ext cx="869795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53ECF52-396C-49B8-A8EE-5E79BCB7C1BD}"/>
              </a:ext>
            </a:extLst>
          </p:cNvPr>
          <p:cNvGrpSpPr/>
          <p:nvPr/>
        </p:nvGrpSpPr>
        <p:grpSpPr>
          <a:xfrm>
            <a:off x="0" y="-31860"/>
            <a:ext cx="3306815" cy="2497088"/>
            <a:chOff x="-858390" y="4477832"/>
            <a:chExt cx="4092370" cy="4233061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184B666-7FE7-4E9F-B0E5-2FD1A9679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9A5FF81-7684-4AB9-BAEE-E6044D39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8B4E301-8A9B-4242-BF25-8735B52F8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0246C580-3482-451F-9A28-470620891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8941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1250903" y="1229535"/>
            <a:ext cx="784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E767EA-018C-4169-B76C-4E82D389085B}"/>
              </a:ext>
            </a:extLst>
          </p:cNvPr>
          <p:cNvSpPr txBox="1"/>
          <p:nvPr/>
        </p:nvSpPr>
        <p:spPr>
          <a:xfrm>
            <a:off x="1161935" y="2913682"/>
            <a:ext cx="22729695" cy="125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Massive growth of image data.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This work focuses on improving the efficiency of lossless compression of binary images.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Main contribution of this work: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	We propose the use of two optimization algorithms.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	1. Binary particle swarm optimization (BPSO) algorithm which is shown 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                to offer increasingly better compression with additional iterations.</a:t>
            </a:r>
          </a:p>
          <a:p>
            <a:pPr>
              <a:spcAft>
                <a:spcPts val="1800"/>
              </a:spcAft>
            </a:pPr>
            <a:r>
              <a:rPr lang="en-US" sz="54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	2. Tree-based search algorithm which searches for best grid structure 	       	     for adaptively partitioning the image into blocks of varying sizes.</a:t>
            </a:r>
          </a:p>
          <a:p>
            <a:pPr>
              <a:lnSpc>
                <a:spcPts val="4200"/>
              </a:lnSpc>
              <a:spcAft>
                <a:spcPts val="1800"/>
              </a:spcAft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 marL="457200" indent="-457200">
              <a:lnSpc>
                <a:spcPts val="42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>
              <a:lnSpc>
                <a:spcPts val="4200"/>
              </a:lnSpc>
              <a:spcAft>
                <a:spcPts val="1800"/>
              </a:spcAft>
            </a:pPr>
            <a:endParaRPr lang="en-US" sz="48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2"/>
              </a:solidFill>
              <a:latin typeface="Lato Light (Body)"/>
              <a:ea typeface="Nunito Light" charset="0"/>
              <a:cs typeface="Nunito Light" charset="0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D629B-A045-458D-8E7C-F3CC52CB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5771" y="12091484"/>
            <a:ext cx="3715632" cy="1522916"/>
          </a:xfrm>
          <a:prstGeom prst="rect">
            <a:avLst/>
          </a:prstGeom>
        </p:spPr>
      </p:pic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C272D70-AF16-4B77-8E7C-0D4746824ADE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25DB7A8-F887-4555-A367-9A5EECF00A99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317E525-8ED3-49EB-A868-071890A3ED1B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C8F065B-6E63-4BC7-9831-2CEBCF070EEC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83C62D6B-0C54-43AA-B19B-A6D518F0783C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C246DE7E-82AB-4F12-8F47-B0EAF06DDDF8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3F984D7-8AE0-4FFB-920F-F18674786559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35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11FBAAFD-0906-42A9-B06A-36771A1849F9}"/>
              </a:ext>
            </a:extLst>
          </p:cNvPr>
          <p:cNvSpPr txBox="1"/>
          <p:nvPr/>
        </p:nvSpPr>
        <p:spPr>
          <a:xfrm>
            <a:off x="895602" y="2536086"/>
            <a:ext cx="23277810" cy="9230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Images contribute to huge part of data and information.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Advanced high-resolution cameras capture images with all the intricate details leading to big overall file size.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Storage and retrieval of data is challenging.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Digital image compression is concerned with efficient reduction of size of digital images.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2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We focus on </a:t>
            </a:r>
            <a:r>
              <a:rPr lang="en-US" sz="4800" b="1" dirty="0">
                <a:solidFill>
                  <a:srgbClr val="FA5C79"/>
                </a:solidFill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Lossless Compression of Binary Images.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Binary image: either “0” or “1”.</a:t>
            </a:r>
          </a:p>
          <a:p>
            <a:pPr>
              <a:lnSpc>
                <a:spcPts val="4200"/>
              </a:lnSpc>
            </a:pPr>
            <a:endParaRPr lang="en-US" sz="4400" dirty="0">
              <a:solidFill>
                <a:schemeClr val="tx2"/>
              </a:solidFill>
              <a:latin typeface="Calibri" panose="020F0502020204030204" pitchFamily="34" charset="0"/>
              <a:ea typeface="Nunito Light" charset="0"/>
              <a:cs typeface="Calibri" panose="020F0502020204030204" pitchFamily="34" charset="0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chemeClr val="tx2"/>
              </a:solidFill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415954" y="852077"/>
            <a:ext cx="15539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OVERVIEW OF THE PROBLEM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2FE4DA-EBB0-4B42-9C61-320C25D346D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816" y="9649504"/>
            <a:ext cx="8406104" cy="384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01BFD-8B9D-45A4-A3B4-DBA05CB3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5771" y="12104184"/>
            <a:ext cx="3715632" cy="1522916"/>
          </a:xfrm>
          <a:prstGeom prst="rect">
            <a:avLst/>
          </a:prstGeom>
        </p:spPr>
      </p:pic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99D6D059-D598-48C0-A03C-089DFBCC35AF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369E14AE-7AAD-4ECF-8A46-F8C41C984CAA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A15A463D-5441-40E5-9F38-D4FBF9E7F760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F838F427-DDF7-4ECF-B613-79B8FD3F6676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E371F05E-A599-4DFC-9EC8-DE1CAB77060D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DD593A12-45C4-4FD2-9682-AEA91AA61CCE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F7519BDD-CEEC-495B-BB8D-99E3004EE14F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6491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FC3DB-AEB1-4636-9223-4F413949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20" y="10119909"/>
            <a:ext cx="15840189" cy="37139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-1095728" y="629192"/>
            <a:ext cx="120352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pc="600" dirty="0">
                <a:latin typeface="Nunito Light" charset="0"/>
                <a:ea typeface="Nunito Light" charset="0"/>
                <a:cs typeface="Nunito Light" charset="0"/>
              </a:rPr>
              <a:t>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F108E-8AFE-4EC0-952A-CF22F9F96A1F}"/>
              </a:ext>
            </a:extLst>
          </p:cNvPr>
          <p:cNvSpPr txBox="1"/>
          <p:nvPr/>
        </p:nvSpPr>
        <p:spPr>
          <a:xfrm>
            <a:off x="1381465" y="1965943"/>
            <a:ext cx="232260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Insufficient storage and demand for higher transmission rates.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images found on the web are compressed in some or other formats.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compression techniques used on these images can be classified as:</a:t>
            </a:r>
          </a:p>
          <a:p>
            <a:pPr>
              <a:spcAft>
                <a:spcPts val="12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Lossless Compression.</a:t>
            </a:r>
          </a:p>
          <a:p>
            <a:pPr>
              <a:spcAft>
                <a:spcPts val="12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Lossy Compression.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 basic image compression algorithm:</a:t>
            </a:r>
          </a:p>
          <a:p>
            <a:pPr>
              <a:spcAft>
                <a:spcPts val="12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          Stores the image into a compressed bit-stream, in a way as compact as possible. </a:t>
            </a:r>
          </a:p>
          <a:p>
            <a:pPr>
              <a:spcAft>
                <a:spcPts val="12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          Decode the compressed bitstream to a reconstructed image as exact as possible to </a:t>
            </a:r>
          </a:p>
          <a:p>
            <a:pPr>
              <a:spcAft>
                <a:spcPts val="12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          the original image.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487B3-3534-4442-BEB0-82456DBA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121" y="12091699"/>
            <a:ext cx="3715632" cy="1522916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A2F04EA3-E77C-48F0-9B3A-E4AB461D3CBB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C15558BA-C258-47EA-8F24-74D28D2E0A20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81037DA7-EC29-4304-9829-B4B453549BAB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94F6231-9CBD-4DCF-96D1-8F517D476859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3BF091D3-ED07-4AB9-980A-021FB080071B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1D24123-766B-4CCB-A6CD-96F44599344B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92B0D99D-98C2-4A13-AE63-054DA0A351C8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34137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1E6F61-F2F4-4271-B3F8-712B91575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057" y="12454586"/>
            <a:ext cx="2824798" cy="115779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793995" y="767108"/>
            <a:ext cx="211216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REDUNDANCIES AND SCANNING PATTERNS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3B527-B457-42B7-A2F4-1DB792E91894}"/>
                  </a:ext>
                </a:extLst>
              </p:cNvPr>
              <p:cNvSpPr txBox="1"/>
              <p:nvPr/>
            </p:nvSpPr>
            <p:spPr>
              <a:xfrm>
                <a:off x="793995" y="2307224"/>
                <a:ext cx="24058928" cy="10202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general three basic redundancies exist in digital images that follows: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Inter-pixel redundancy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Temporal redundancy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Coding redundancy</a:t>
                </a:r>
              </a:p>
              <a:p>
                <a:pPr lvl="3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𝑎𝑣𝑔</m:t>
                          </m:r>
                        </m:sub>
                      </m:sSub>
                      <m:r>
                        <a:rPr lang="pt-BR" sz="4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4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pt-BR" sz="4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  <m:r>
                            <a:rPr lang="pt-BR" sz="4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pt-BR" sz="4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4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endParaRPr lang="en-US" sz="4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Scanning patterns are used to traverse the pixels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prior to coding.</a:t>
                </a:r>
              </a:p>
              <a:p>
                <a:pPr marL="571500" indent="-5715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the values of the pixels are non-homogenous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4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in real images, different scanning patterns can lead to different inter-pixel redundancies.</a:t>
                </a:r>
                <a:endParaRPr lang="en-US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3B527-B457-42B7-A2F4-1DB792E91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95" y="2307224"/>
                <a:ext cx="24058928" cy="10202921"/>
              </a:xfrm>
              <a:prstGeom prst="rect">
                <a:avLst/>
              </a:prstGeom>
              <a:blipFill>
                <a:blip r:embed="rId4"/>
                <a:stretch>
                  <a:fillRect l="-1039" t="-1314" b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D207BD-D14A-4A3B-A4F1-8AAA47E52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0922" y="3540730"/>
            <a:ext cx="9831236" cy="7701371"/>
          </a:xfrm>
          <a:prstGeom prst="rect">
            <a:avLst/>
          </a:prstGeom>
        </p:spPr>
      </p:pic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85F871B3-4FD5-4A64-842D-A761B530AF98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ED0AEF1-2039-47C4-BB90-14372C772D4E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FD056A9-88D6-43F6-8DB1-C1E9153A7DC2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2558E3A6-A228-495A-89ED-291B4F910EE1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AB36B34A-949D-476C-BEB3-8954EBA114FB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3EE9CB32-6DC4-453E-AE48-112187CA2060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53F3515-49FE-4DCD-A442-70DC3299676C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2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793995" y="662003"/>
            <a:ext cx="143283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A2731-A133-4CD7-A513-6F1DDA699001}"/>
              </a:ext>
            </a:extLst>
          </p:cNvPr>
          <p:cNvSpPr txBox="1"/>
          <p:nvPr/>
        </p:nvSpPr>
        <p:spPr>
          <a:xfrm>
            <a:off x="1204302" y="1867703"/>
            <a:ext cx="22945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Particle Swarm Optimization (PSO) is a metaheuristics optimization algorithm.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Simulates social behavior of the movement of an organism as a flock of birds or school of fish</a:t>
            </a:r>
            <a:r>
              <a:rPr lang="en-US" sz="480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DAE6B7-874D-43AA-B3BD-52C6666F8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5" y="4329916"/>
            <a:ext cx="10081896" cy="8751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72683B-39DC-4F13-837D-4C6C828D2532}"/>
              </a:ext>
            </a:extLst>
          </p:cNvPr>
          <p:cNvSpPr txBox="1"/>
          <p:nvPr/>
        </p:nvSpPr>
        <p:spPr>
          <a:xfrm>
            <a:off x="11013223" y="3867150"/>
            <a:ext cx="11347938" cy="984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Each member of the swarm is called a “particle”.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Each particle represents a potential solution.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Particles fly around the search space with certain velocity till an optimum solution is found.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It is guided by:</a:t>
            </a:r>
          </a:p>
          <a:p>
            <a:pPr marL="1600017" lvl="1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Present location of the particle          .</a:t>
            </a:r>
          </a:p>
          <a:p>
            <a:pPr marL="1600017" lvl="1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Personal experience           .</a:t>
            </a:r>
          </a:p>
          <a:p>
            <a:pPr marL="1600017" lvl="1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Overall experience            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EA7661-444F-41C7-826E-BC5A4DA7A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353" y="12164061"/>
            <a:ext cx="1568288" cy="67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28164D-CB37-4ACD-BBD3-759999DFE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4852" y="11318274"/>
            <a:ext cx="1493282" cy="7565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3C7B40-D1BD-4A9D-B1D1-75618A61B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37792" y="10434109"/>
            <a:ext cx="1325071" cy="884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CCE86-11CC-4ACE-BB0C-21F141027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7219" y="12072216"/>
            <a:ext cx="3727883" cy="1527937"/>
          </a:xfrm>
          <a:prstGeom prst="rect">
            <a:avLst/>
          </a:prstGeom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0BCD98A2-4B4F-4B0F-9666-C7E6EA42AE86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548820E-258F-4BD9-91FD-D7579CAD47CD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449D2510-5F25-4C95-89AC-B5D8B6B04919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B28FD296-1B55-43BC-9A71-3F41DBC2B622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A26E8B91-1006-4A9F-8B5D-09EBAD9A6353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A2FEED8B-0B40-4DDD-A683-FEDE97073E61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1818F87E-5038-466E-A6D7-FFA3CF5B5D9B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9363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88F42D-5C5B-4860-B7CB-5BE94781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398" y="11982791"/>
            <a:ext cx="3913865" cy="1604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7CDAE-2C10-4A47-80D1-523B5C758C64}"/>
              </a:ext>
            </a:extLst>
          </p:cNvPr>
          <p:cNvSpPr txBox="1"/>
          <p:nvPr/>
        </p:nvSpPr>
        <p:spPr>
          <a:xfrm>
            <a:off x="494736" y="7913762"/>
            <a:ext cx="24115091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u="sng" dirty="0">
                <a:latin typeface="Calibri" panose="020F0502020204030204" pitchFamily="34" charset="0"/>
                <a:cs typeface="Calibri" panose="020F0502020204030204" pitchFamily="34" charset="0"/>
              </a:rPr>
              <a:t>Direction bit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: “1” for horizontal.</a:t>
            </a:r>
          </a:p>
          <a:p>
            <a:pPr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: “0” for vertical.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u="sng" dirty="0">
                <a:latin typeface="Calibri" panose="020F0502020204030204" pitchFamily="34" charset="0"/>
                <a:cs typeface="Calibri" panose="020F0502020204030204" pitchFamily="34" charset="0"/>
              </a:rPr>
              <a:t>Interval Generations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It calculates distance between the previous and next occurrence of the same binary symbol.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Problem of coding the original image                 Problem of coding the intervals.</a:t>
            </a:r>
          </a:p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3995" y="634277"/>
            <a:ext cx="441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Nunito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481A9A-8885-4C98-97BE-09A683B85602}"/>
              </a:ext>
            </a:extLst>
          </p:cNvPr>
          <p:cNvSpPr txBox="1"/>
          <p:nvPr/>
        </p:nvSpPr>
        <p:spPr>
          <a:xfrm>
            <a:off x="793995" y="770816"/>
            <a:ext cx="21454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Calibri" panose="020F0502020204030204" pitchFamily="34" charset="0"/>
                <a:ea typeface="Nunito Light" charset="0"/>
                <a:cs typeface="Calibri" panose="020F0502020204030204" pitchFamily="34" charset="0"/>
              </a:rPr>
              <a:t>BLOCK SCAN PATTERN SEARCH USING BPSO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5ED9E-9E07-423C-90E4-582FC1407D08}"/>
              </a:ext>
            </a:extLst>
          </p:cNvPr>
          <p:cNvSpPr txBox="1"/>
          <p:nvPr/>
        </p:nvSpPr>
        <p:spPr>
          <a:xfrm>
            <a:off x="494735" y="2582120"/>
            <a:ext cx="241150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BPSO: used to search for the best combination of scanning patterns used to traverse through the image blocks, generating interval sequences such that maximum compression is achieved.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The following scanning patterns are used:</a:t>
            </a:r>
          </a:p>
          <a:p>
            <a:pPr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Horizontal raster scan.</a:t>
            </a:r>
          </a:p>
          <a:p>
            <a:pPr>
              <a:spcAft>
                <a:spcPts val="1800"/>
              </a:spcAft>
            </a:pP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	Vertical raster scan.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4E374-9FFA-4575-860E-4903DD36E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059" y="5444187"/>
            <a:ext cx="13822295" cy="4939149"/>
          </a:xfrm>
          <a:prstGeom prst="rect">
            <a:avLst/>
          </a:prstGeom>
        </p:spPr>
      </p:pic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397D9E70-72CC-412E-860B-5A19CC4EBBAD}"/>
              </a:ext>
            </a:extLst>
          </p:cNvPr>
          <p:cNvSpPr/>
          <p:nvPr/>
        </p:nvSpPr>
        <p:spPr>
          <a:xfrm>
            <a:off x="0" y="0"/>
            <a:ext cx="3601220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4CBBE044-DA84-4F9F-AC98-5688B87BECEF}"/>
              </a:ext>
            </a:extLst>
          </p:cNvPr>
          <p:cNvSpPr/>
          <p:nvPr/>
        </p:nvSpPr>
        <p:spPr>
          <a:xfrm>
            <a:off x="3547063" y="5996"/>
            <a:ext cx="3576506" cy="441623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4CB65684-22A0-4306-949C-9F1D8787BA92}"/>
              </a:ext>
            </a:extLst>
          </p:cNvPr>
          <p:cNvSpPr/>
          <p:nvPr/>
        </p:nvSpPr>
        <p:spPr>
          <a:xfrm>
            <a:off x="7052365" y="-26309"/>
            <a:ext cx="2266694" cy="457103"/>
          </a:xfrm>
          <a:prstGeom prst="chevron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BPSO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239D76EC-3CC4-4CE6-AB0F-32B8DBD1B1FA}"/>
              </a:ext>
            </a:extLst>
          </p:cNvPr>
          <p:cNvSpPr/>
          <p:nvPr/>
        </p:nvSpPr>
        <p:spPr>
          <a:xfrm>
            <a:off x="9295012" y="-30050"/>
            <a:ext cx="5495802" cy="46231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Tree-based algorithm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B02EB5C-81D1-451D-A1AC-6B9FE5FF6B9A}"/>
              </a:ext>
            </a:extLst>
          </p:cNvPr>
          <p:cNvSpPr/>
          <p:nvPr/>
        </p:nvSpPr>
        <p:spPr>
          <a:xfrm>
            <a:off x="14790814" y="-13155"/>
            <a:ext cx="2747901" cy="438785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1DC4342C-D8DD-4049-BD14-64BDBC3F9ECD}"/>
              </a:ext>
            </a:extLst>
          </p:cNvPr>
          <p:cNvSpPr/>
          <p:nvPr/>
        </p:nvSpPr>
        <p:spPr>
          <a:xfrm>
            <a:off x="17562762" y="0"/>
            <a:ext cx="3330745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85CB082-1790-4FE2-88F3-568A7D95D8DB}"/>
              </a:ext>
            </a:extLst>
          </p:cNvPr>
          <p:cNvSpPr/>
          <p:nvPr/>
        </p:nvSpPr>
        <p:spPr>
          <a:xfrm>
            <a:off x="20893507" y="0"/>
            <a:ext cx="3479496" cy="452811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26C998F-DBF8-4A0A-A7C1-AA20FB4D9D5D}"/>
              </a:ext>
            </a:extLst>
          </p:cNvPr>
          <p:cNvSpPr/>
          <p:nvPr/>
        </p:nvSpPr>
        <p:spPr>
          <a:xfrm>
            <a:off x="10530946" y="11982791"/>
            <a:ext cx="2021335" cy="45209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9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90 90 40 2 16.8 40 65:120:195 186:223:226 255:255:255 255:255:255 ari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Future scop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Introducti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Backgoru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BPS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Tree-based algorith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Result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DOTS TITLE" val="Conclusion"/>
</p:tagLst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31450</TotalTime>
  <Words>1888</Words>
  <Application>Microsoft Office PowerPoint</Application>
  <PresentationFormat>Custom</PresentationFormat>
  <Paragraphs>513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Georgia</vt:lpstr>
      <vt:lpstr>Lato Light</vt:lpstr>
      <vt:lpstr>Lato Light (Body)</vt:lpstr>
      <vt:lpstr>Nunito</vt:lpstr>
      <vt:lpstr>Nunito Light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reetu hooda</cp:lastModifiedBy>
  <cp:revision>6056</cp:revision>
  <dcterms:created xsi:type="dcterms:W3CDTF">2014-11-12T21:47:38Z</dcterms:created>
  <dcterms:modified xsi:type="dcterms:W3CDTF">2018-04-05T19:45:55Z</dcterms:modified>
  <cp:category/>
</cp:coreProperties>
</file>